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56"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3"/>
    <p:restoredTop sz="94725"/>
  </p:normalViewPr>
  <p:slideViewPr>
    <p:cSldViewPr snapToGrid="0" snapToObjects="1">
      <p:cViewPr varScale="1">
        <p:scale>
          <a:sx n="83" d="100"/>
          <a:sy n="83" d="100"/>
        </p:scale>
        <p:origin x="102"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038E-1DC7-8B4A-972F-1F77BD0DF4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07E413-3DD2-D843-8BC5-95C1BA6D4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8950F7-5C80-F94C-9474-3AA0A6DB6B9A}"/>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7C7FD3E3-6BE4-3F48-BCA2-2E74CA55A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E2DD7-A3D9-4847-AA1C-6F72F910D711}"/>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317009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C992-8235-614C-87BD-49DC649CDC6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196F3C-49FE-EB41-9464-4A1DA32E4E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064717-3AE4-4B4D-813E-4A8436DB034C}"/>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A345E625-B8E6-9C48-91AD-C469AD8DB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E28AA-26BD-1F40-BC62-6CF3E0EC1BA2}"/>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327307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C1741-2800-2B42-A7E4-EDB1559235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25EA2E-61DE-5644-B2F5-5065129A30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BAFD8C-2BC5-0042-9EEF-8D637588A073}"/>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130F60C8-1B5D-F247-B553-0617B334C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FB9BA-22D9-BF47-A993-2684CCCB7F42}"/>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296077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C5BF-4912-DB44-8278-03728C2968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707EFA-80E1-1B4A-B5D3-488C436B1B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2CDD1A-2844-C04F-BDDC-D16C97A8C8EF}"/>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FF92972F-8B8E-894E-8631-AA6EB2D3A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935EC-A996-4D41-9902-B3FE5CE243BB}"/>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30811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C23C-AC6C-C74A-828A-89BF021E1FC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D1B070-123F-A84D-9099-340131404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70AB22-E354-9545-93D1-F2FC43B9028F}"/>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A9C1CE59-60B5-2944-8898-33B42A950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7FC95-A383-CA43-A0E9-2D52A0760FD5}"/>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414562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945C-AE0B-DC4B-B5F0-BC6184EA73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8A5190-EDB8-2D4D-9CD5-C570587259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1A6157-4E20-D149-AA46-FA39D832D6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3B3B59-53F8-3F4A-ADAB-FAEA37785F3A}"/>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6" name="Footer Placeholder 5">
            <a:extLst>
              <a:ext uri="{FF2B5EF4-FFF2-40B4-BE49-F238E27FC236}">
                <a16:creationId xmlns:a16="http://schemas.microsoft.com/office/drawing/2014/main" id="{FA13F4AA-1832-CE40-ABC8-7E6F98733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676B8-204C-394A-B5D5-EFDA0562C83F}"/>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186768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B7A7-2587-F441-A2DB-4EEB1A42733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6719AD-988D-1A48-A887-7D834BBA9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36A276-257D-2248-A932-9FEED16161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F6903A-FF0A-A343-906C-324E4E478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394FA37-FF34-154D-8B0D-A1437567AE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D8B222D-4CFA-3E4C-82A3-A171590277DC}"/>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8" name="Footer Placeholder 7">
            <a:extLst>
              <a:ext uri="{FF2B5EF4-FFF2-40B4-BE49-F238E27FC236}">
                <a16:creationId xmlns:a16="http://schemas.microsoft.com/office/drawing/2014/main" id="{7A3D3997-72AE-EE4A-BAE6-8FBB35B1B1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15F1D-97A6-A442-AB7D-6998CA645C41}"/>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210659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4ABA-7114-0544-B2A8-90F4C00CD7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D5B1E02-74F0-284C-8D90-3380051416CC}"/>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4" name="Footer Placeholder 3">
            <a:extLst>
              <a:ext uri="{FF2B5EF4-FFF2-40B4-BE49-F238E27FC236}">
                <a16:creationId xmlns:a16="http://schemas.microsoft.com/office/drawing/2014/main" id="{181E044D-4876-0B44-865C-933793EAA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4B89F-7209-6145-A9A6-0C65E1AEE7E5}"/>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9997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F99B-CE07-3344-A738-D8101244BA6F}"/>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3" name="Footer Placeholder 2">
            <a:extLst>
              <a:ext uri="{FF2B5EF4-FFF2-40B4-BE49-F238E27FC236}">
                <a16:creationId xmlns:a16="http://schemas.microsoft.com/office/drawing/2014/main" id="{3F80A6EF-1436-7A4F-B268-AC6EB2807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C2920-0889-204C-9A72-397544450E02}"/>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2572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A9B8-F243-5640-B763-DEF6096752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CF8268-6ED9-1140-8CB3-5F1BD6ACB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0BA28B-560C-FA45-85DE-285DA90F4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6EDFE2-5582-7A43-8A89-C0D108947500}"/>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6" name="Footer Placeholder 5">
            <a:extLst>
              <a:ext uri="{FF2B5EF4-FFF2-40B4-BE49-F238E27FC236}">
                <a16:creationId xmlns:a16="http://schemas.microsoft.com/office/drawing/2014/main" id="{86D7C832-C022-0748-9981-CD3E2A5B5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45AF2-ACC0-D848-AC44-715AD15144EB}"/>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121930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ED51-72F9-6947-B048-2CEEFFECEE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367403-CF23-4A41-B5C9-F5717D7AD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0DDE0E-972A-AB4F-B9E9-8C060348C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DCA4FE-D710-0F46-A298-68866D48BECC}"/>
              </a:ext>
            </a:extLst>
          </p:cNvPr>
          <p:cNvSpPr>
            <a:spLocks noGrp="1"/>
          </p:cNvSpPr>
          <p:nvPr>
            <p:ph type="dt" sz="half" idx="10"/>
          </p:nvPr>
        </p:nvSpPr>
        <p:spPr/>
        <p:txBody>
          <a:bodyPr/>
          <a:lstStyle/>
          <a:p>
            <a:fld id="{27A8BA07-27CB-AC42-911A-B0F6F0EAF31D}" type="datetimeFigureOut">
              <a:rPr lang="en-US" smtClean="0"/>
              <a:t>5/16/2024</a:t>
            </a:fld>
            <a:endParaRPr lang="en-US"/>
          </a:p>
        </p:txBody>
      </p:sp>
      <p:sp>
        <p:nvSpPr>
          <p:cNvPr id="6" name="Footer Placeholder 5">
            <a:extLst>
              <a:ext uri="{FF2B5EF4-FFF2-40B4-BE49-F238E27FC236}">
                <a16:creationId xmlns:a16="http://schemas.microsoft.com/office/drawing/2014/main" id="{5A535AD9-C6B3-8C40-9AC6-AA052D125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4DD75-64E3-0C49-B741-DB5254AF3E04}"/>
              </a:ext>
            </a:extLst>
          </p:cNvPr>
          <p:cNvSpPr>
            <a:spLocks noGrp="1"/>
          </p:cNvSpPr>
          <p:nvPr>
            <p:ph type="sldNum" sz="quarter" idx="12"/>
          </p:nvPr>
        </p:nvSpPr>
        <p:spPr/>
        <p:txBody>
          <a:bodyPr/>
          <a:lstStyle/>
          <a:p>
            <a:fld id="{70747572-2FE8-BC4E-90FB-EB8152B1FD97}" type="slidenum">
              <a:rPr lang="en-US" smtClean="0"/>
              <a:t>‹#›</a:t>
            </a:fld>
            <a:endParaRPr lang="en-US"/>
          </a:p>
        </p:txBody>
      </p:sp>
    </p:spTree>
    <p:extLst>
      <p:ext uri="{BB962C8B-B14F-4D97-AF65-F5344CB8AC3E}">
        <p14:creationId xmlns:p14="http://schemas.microsoft.com/office/powerpoint/2010/main" val="372190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BE426-D255-6B49-99AE-1E1416421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5D5822-E10C-D84F-9AF8-6E38BC6D0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97C946-7DCD-384E-B9EC-82C89950F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8BA07-27CB-AC42-911A-B0F6F0EAF31D}" type="datetimeFigureOut">
              <a:rPr lang="en-US" smtClean="0"/>
              <a:t>5/16/2024</a:t>
            </a:fld>
            <a:endParaRPr lang="en-US"/>
          </a:p>
        </p:txBody>
      </p:sp>
      <p:sp>
        <p:nvSpPr>
          <p:cNvPr id="5" name="Footer Placeholder 4">
            <a:extLst>
              <a:ext uri="{FF2B5EF4-FFF2-40B4-BE49-F238E27FC236}">
                <a16:creationId xmlns:a16="http://schemas.microsoft.com/office/drawing/2014/main" id="{88B6EB99-6BBE-114B-B457-0E88A1F00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F7372-A917-834B-8921-373936767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7572-2FE8-BC4E-90FB-EB8152B1FD97}" type="slidenum">
              <a:rPr lang="en-US" smtClean="0"/>
              <a:t>‹#›</a:t>
            </a:fld>
            <a:endParaRPr lang="en-US"/>
          </a:p>
        </p:txBody>
      </p:sp>
    </p:spTree>
    <p:extLst>
      <p:ext uri="{BB962C8B-B14F-4D97-AF65-F5344CB8AC3E}">
        <p14:creationId xmlns:p14="http://schemas.microsoft.com/office/powerpoint/2010/main" val="69094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17779" t="47517" r="70026" b="26404"/>
          <a:stretch/>
        </p:blipFill>
        <p:spPr>
          <a:xfrm>
            <a:off x="159142" y="4169037"/>
            <a:ext cx="3824300" cy="2575054"/>
          </a:xfrm>
          <a:prstGeom prst="rect">
            <a:avLst/>
          </a:prstGeom>
        </p:spPr>
      </p:pic>
      <p:sp>
        <p:nvSpPr>
          <p:cNvPr id="19" name="Right Arrow 18"/>
          <p:cNvSpPr/>
          <p:nvPr/>
        </p:nvSpPr>
        <p:spPr>
          <a:xfrm rot="18884082">
            <a:off x="-74935" y="5979686"/>
            <a:ext cx="710382" cy="350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DB8B32-2F30-E441-9C85-799E94CCE016}"/>
              </a:ext>
            </a:extLst>
          </p:cNvPr>
          <p:cNvSpPr txBox="1"/>
          <p:nvPr/>
        </p:nvSpPr>
        <p:spPr>
          <a:xfrm>
            <a:off x="135875" y="109182"/>
            <a:ext cx="5719015" cy="2308324"/>
          </a:xfrm>
          <a:prstGeom prst="rect">
            <a:avLst/>
          </a:prstGeom>
          <a:noFill/>
        </p:spPr>
        <p:txBody>
          <a:bodyPr wrap="square" rtlCol="0">
            <a:spAutoFit/>
          </a:bodyPr>
          <a:lstStyle/>
          <a:p>
            <a:r>
              <a:rPr lang="en-US" sz="3600" u="sng" dirty="0">
                <a:solidFill>
                  <a:srgbClr val="00B050"/>
                </a:solidFill>
              </a:rPr>
              <a:t>Physical geography fieldwork enquiry</a:t>
            </a:r>
            <a:r>
              <a:rPr lang="en-US" sz="3600" u="sng" dirty="0"/>
              <a:t>: </a:t>
            </a:r>
            <a:r>
              <a:rPr lang="en-US" sz="3600" u="sng" dirty="0" smtClean="0"/>
              <a:t>How and why does Cold Knap Beach change from west to east?</a:t>
            </a:r>
            <a:endParaRPr lang="en-US" sz="3600" u="sng" dirty="0"/>
          </a:p>
        </p:txBody>
      </p:sp>
      <p:sp>
        <p:nvSpPr>
          <p:cNvPr id="3" name="TextBox 2">
            <a:extLst>
              <a:ext uri="{FF2B5EF4-FFF2-40B4-BE49-F238E27FC236}">
                <a16:creationId xmlns:a16="http://schemas.microsoft.com/office/drawing/2014/main" id="{05CD9728-5D6F-F649-B623-69F6FDEADD0A}"/>
              </a:ext>
            </a:extLst>
          </p:cNvPr>
          <p:cNvSpPr txBox="1"/>
          <p:nvPr/>
        </p:nvSpPr>
        <p:spPr>
          <a:xfrm>
            <a:off x="6211403" y="109181"/>
            <a:ext cx="5719015" cy="2123658"/>
          </a:xfrm>
          <a:prstGeom prst="rect">
            <a:avLst/>
          </a:prstGeom>
          <a:noFill/>
        </p:spPr>
        <p:txBody>
          <a:bodyPr wrap="square" rtlCol="0">
            <a:spAutoFit/>
          </a:bodyPr>
          <a:lstStyle/>
          <a:p>
            <a:r>
              <a:rPr lang="en-US" sz="3600" u="sng" dirty="0">
                <a:solidFill>
                  <a:srgbClr val="00B0F0"/>
                </a:solidFill>
              </a:rPr>
              <a:t>Human geography fieldwork enquiry</a:t>
            </a:r>
            <a:r>
              <a:rPr lang="en-US" sz="3600" u="sng" dirty="0"/>
              <a:t>: </a:t>
            </a:r>
            <a:r>
              <a:rPr lang="en-US" sz="3600" u="sng" dirty="0" smtClean="0"/>
              <a:t>Do </a:t>
            </a:r>
            <a:r>
              <a:rPr lang="en-US" sz="3600" u="sng" dirty="0"/>
              <a:t>social </a:t>
            </a:r>
            <a:r>
              <a:rPr lang="en-US" sz="3600" u="sng" dirty="0" smtClean="0"/>
              <a:t>inequalities exist </a:t>
            </a:r>
            <a:r>
              <a:rPr lang="en-US" sz="3600" u="sng" dirty="0"/>
              <a:t>in Bristol?</a:t>
            </a:r>
          </a:p>
          <a:p>
            <a:endParaRPr lang="en-US" sz="1200" dirty="0"/>
          </a:p>
          <a:p>
            <a:r>
              <a:rPr lang="en-US" sz="1200" dirty="0" smtClean="0"/>
              <a:t> </a:t>
            </a:r>
            <a:endParaRPr lang="en-US" sz="1200" dirty="0"/>
          </a:p>
        </p:txBody>
      </p:sp>
      <p:pic>
        <p:nvPicPr>
          <p:cNvPr id="4" name="Picture 2" descr="Image result for stoke bishop brist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1501" y="4622998"/>
            <a:ext cx="3018917" cy="20135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813914" y="2386200"/>
            <a:ext cx="2418861" cy="1814145"/>
          </a:xfrm>
          <a:prstGeom prst="rect">
            <a:avLst/>
          </a:prstGeom>
        </p:spPr>
      </p:pic>
      <p:sp>
        <p:nvSpPr>
          <p:cNvPr id="6" name="TextBox 5"/>
          <p:cNvSpPr txBox="1"/>
          <p:nvPr/>
        </p:nvSpPr>
        <p:spPr>
          <a:xfrm>
            <a:off x="8775766" y="1963084"/>
            <a:ext cx="1775172" cy="830997"/>
          </a:xfrm>
          <a:prstGeom prst="rect">
            <a:avLst/>
          </a:prstGeom>
          <a:noFill/>
        </p:spPr>
        <p:txBody>
          <a:bodyPr wrap="square" rtlCol="0">
            <a:spAutoFit/>
          </a:bodyPr>
          <a:lstStyle/>
          <a:p>
            <a:r>
              <a:rPr lang="en-GB" sz="2400" dirty="0" smtClean="0"/>
              <a:t>Lawrence Hill</a:t>
            </a:r>
            <a:endParaRPr lang="en-GB" sz="2400" dirty="0"/>
          </a:p>
        </p:txBody>
      </p:sp>
      <p:pic>
        <p:nvPicPr>
          <p:cNvPr id="7" name="Picture 6" descr="https://www.field-studies-council.org/wp-content/uploads/2021/08/Enquiry-hexagons-1024x9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8603" y="2194400"/>
            <a:ext cx="4339535" cy="4195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41099" y="4101185"/>
            <a:ext cx="1775172" cy="461665"/>
          </a:xfrm>
          <a:prstGeom prst="rect">
            <a:avLst/>
          </a:prstGeom>
          <a:noFill/>
        </p:spPr>
        <p:txBody>
          <a:bodyPr wrap="square" rtlCol="0">
            <a:spAutoFit/>
          </a:bodyPr>
          <a:lstStyle/>
          <a:p>
            <a:r>
              <a:rPr lang="en-GB" sz="2400" dirty="0" smtClean="0"/>
              <a:t>Stoke Bishop</a:t>
            </a:r>
            <a:endParaRPr lang="en-GB" sz="2400" dirty="0"/>
          </a:p>
        </p:txBody>
      </p:sp>
      <p:pic>
        <p:nvPicPr>
          <p:cNvPr id="15" name="Picture 2" descr="Cold Knap Beach (Barry Island) - Glamorgan | UK Beach Gu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40" y="2378582"/>
            <a:ext cx="2486307" cy="16588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7825" y="4687535"/>
            <a:ext cx="953466" cy="434496"/>
          </a:xfrm>
          <a:prstGeom prst="rect">
            <a:avLst/>
          </a:prstGeom>
          <a:noFill/>
        </p:spPr>
        <p:txBody>
          <a:bodyPr wrap="none" rtlCol="0">
            <a:spAutoFit/>
          </a:bodyPr>
          <a:lstStyle/>
          <a:p>
            <a:r>
              <a:rPr lang="en-GB" sz="4000" dirty="0" smtClean="0">
                <a:solidFill>
                  <a:srgbClr val="FF0000"/>
                </a:solidFill>
              </a:rPr>
              <a:t>Site 1</a:t>
            </a:r>
            <a:endParaRPr lang="en-GB" sz="4000" dirty="0">
              <a:solidFill>
                <a:srgbClr val="FF0000"/>
              </a:solidFill>
            </a:endParaRPr>
          </a:p>
        </p:txBody>
      </p:sp>
      <p:sp>
        <p:nvSpPr>
          <p:cNvPr id="17" name="TextBox 16"/>
          <p:cNvSpPr txBox="1"/>
          <p:nvPr/>
        </p:nvSpPr>
        <p:spPr>
          <a:xfrm>
            <a:off x="2075562" y="5424496"/>
            <a:ext cx="953466" cy="434496"/>
          </a:xfrm>
          <a:prstGeom prst="rect">
            <a:avLst/>
          </a:prstGeom>
          <a:noFill/>
        </p:spPr>
        <p:txBody>
          <a:bodyPr wrap="none" rtlCol="0">
            <a:spAutoFit/>
          </a:bodyPr>
          <a:lstStyle/>
          <a:p>
            <a:r>
              <a:rPr lang="en-GB" sz="4000" dirty="0" smtClean="0">
                <a:solidFill>
                  <a:srgbClr val="FF0000"/>
                </a:solidFill>
              </a:rPr>
              <a:t>Site 2</a:t>
            </a:r>
            <a:endParaRPr lang="en-GB" sz="4000" dirty="0">
              <a:solidFill>
                <a:srgbClr val="FF0000"/>
              </a:solidFill>
            </a:endParaRPr>
          </a:p>
        </p:txBody>
      </p:sp>
    </p:spTree>
    <p:extLst>
      <p:ext uri="{BB962C8B-B14F-4D97-AF65-F5344CB8AC3E}">
        <p14:creationId xmlns:p14="http://schemas.microsoft.com/office/powerpoint/2010/main" val="75645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https://www.field-studies-council.org/wp-content/uploads/2021/08/Enquiry-hexagons-1024x9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057" y="1376865"/>
            <a:ext cx="3708950" cy="35858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1800225" y="212902"/>
            <a:ext cx="7772400" cy="7293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Fieldwork Process:</a:t>
            </a:r>
          </a:p>
        </p:txBody>
      </p:sp>
      <p:grpSp>
        <p:nvGrpSpPr>
          <p:cNvPr id="26" name="Group 25"/>
          <p:cNvGrpSpPr/>
          <p:nvPr/>
        </p:nvGrpSpPr>
        <p:grpSpPr>
          <a:xfrm>
            <a:off x="1600200" y="210760"/>
            <a:ext cx="8953500" cy="1698395"/>
            <a:chOff x="76200" y="210759"/>
            <a:chExt cx="8953500" cy="1636203"/>
          </a:xfrm>
        </p:grpSpPr>
        <p:sp>
          <p:nvSpPr>
            <p:cNvPr id="6" name="TextBox 5"/>
            <p:cNvSpPr txBox="1"/>
            <p:nvPr/>
          </p:nvSpPr>
          <p:spPr>
            <a:xfrm>
              <a:off x="76200" y="923632"/>
              <a:ext cx="3314700" cy="923330"/>
            </a:xfrm>
            <a:prstGeom prst="rect">
              <a:avLst/>
            </a:prstGeom>
            <a:solidFill>
              <a:srgbClr val="FF0000"/>
            </a:solidFill>
          </p:spPr>
          <p:txBody>
            <a:bodyPr wrap="square" rtlCol="0">
              <a:spAutoFit/>
            </a:bodyPr>
            <a:lstStyle/>
            <a:p>
              <a:r>
                <a:rPr lang="en-GB" b="1" dirty="0"/>
                <a:t>Key Question</a:t>
              </a:r>
              <a:r>
                <a:rPr lang="en-GB" dirty="0"/>
                <a:t>, suitable/ safe </a:t>
              </a:r>
              <a:r>
                <a:rPr lang="en-GB" b="1" dirty="0"/>
                <a:t>location</a:t>
              </a:r>
              <a:r>
                <a:rPr lang="en-GB" dirty="0"/>
                <a:t>, context/ </a:t>
              </a:r>
              <a:r>
                <a:rPr lang="en-GB" b="1" dirty="0"/>
                <a:t>theory</a:t>
              </a:r>
              <a:r>
                <a:rPr lang="en-GB" dirty="0"/>
                <a:t> and </a:t>
              </a:r>
              <a:r>
                <a:rPr lang="en-GB" b="1" dirty="0"/>
                <a:t>hypothesis.</a:t>
              </a:r>
            </a:p>
          </p:txBody>
        </p:sp>
        <p:cxnSp>
          <p:nvCxnSpPr>
            <p:cNvPr id="8" name="Straight Arrow Connector 7"/>
            <p:cNvCxnSpPr/>
            <p:nvPr/>
          </p:nvCxnSpPr>
          <p:spPr>
            <a:xfrm>
              <a:off x="3376614" y="1348301"/>
              <a:ext cx="376236" cy="293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29300" y="210759"/>
              <a:ext cx="3200400" cy="1477328"/>
            </a:xfrm>
            <a:prstGeom prst="rect">
              <a:avLst/>
            </a:prstGeom>
            <a:solidFill>
              <a:schemeClr val="accent2"/>
            </a:solidFill>
          </p:spPr>
          <p:txBody>
            <a:bodyPr wrap="square" rtlCol="0">
              <a:spAutoFit/>
            </a:bodyPr>
            <a:lstStyle/>
            <a:p>
              <a:r>
                <a:rPr lang="en-GB" dirty="0"/>
                <a:t>Selecting three </a:t>
              </a:r>
              <a:r>
                <a:rPr lang="en-GB" b="1" dirty="0"/>
                <a:t>primary data </a:t>
              </a:r>
              <a:r>
                <a:rPr lang="en-GB" dirty="0"/>
                <a:t>collection methods.  Both Qualitative &amp; Quantitative. </a:t>
              </a:r>
            </a:p>
            <a:p>
              <a:r>
                <a:rPr lang="en-GB" dirty="0"/>
                <a:t>Selecting appropriate and reliable </a:t>
              </a:r>
              <a:r>
                <a:rPr lang="en-GB" b="1" dirty="0"/>
                <a:t>secondary data </a:t>
              </a:r>
              <a:r>
                <a:rPr lang="en-GB" dirty="0"/>
                <a:t>sources. </a:t>
              </a:r>
            </a:p>
          </p:txBody>
        </p:sp>
        <p:cxnSp>
          <p:nvCxnSpPr>
            <p:cNvPr id="11" name="Straight Arrow Connector 10"/>
            <p:cNvCxnSpPr>
              <a:stCxn id="9" idx="1"/>
            </p:cNvCxnSpPr>
            <p:nvPr/>
          </p:nvCxnSpPr>
          <p:spPr>
            <a:xfrm flipH="1">
              <a:off x="5462588" y="949423"/>
              <a:ext cx="366712" cy="897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353300" y="2335499"/>
            <a:ext cx="3200400" cy="1477328"/>
            <a:chOff x="5829300" y="2335499"/>
            <a:chExt cx="3200400" cy="1477328"/>
          </a:xfrm>
        </p:grpSpPr>
        <p:sp>
          <p:nvSpPr>
            <p:cNvPr id="12" name="TextBox 11"/>
            <p:cNvSpPr txBox="1"/>
            <p:nvPr/>
          </p:nvSpPr>
          <p:spPr>
            <a:xfrm>
              <a:off x="6334125" y="2335499"/>
              <a:ext cx="2695575" cy="1477328"/>
            </a:xfrm>
            <a:prstGeom prst="rect">
              <a:avLst/>
            </a:prstGeom>
            <a:solidFill>
              <a:srgbClr val="FFFF00"/>
            </a:solidFill>
          </p:spPr>
          <p:txBody>
            <a:bodyPr wrap="square" rtlCol="0">
              <a:spAutoFit/>
            </a:bodyPr>
            <a:lstStyle/>
            <a:p>
              <a:r>
                <a:rPr lang="en-GB" b="1" dirty="0"/>
                <a:t>Presenting</a:t>
              </a:r>
              <a:r>
                <a:rPr lang="en-GB" dirty="0"/>
                <a:t> our primary data in three ways: </a:t>
              </a:r>
            </a:p>
            <a:p>
              <a:pPr marL="285750" indent="-285750">
                <a:buFont typeface="Arial" panose="020B0604020202020204" pitchFamily="34" charset="0"/>
                <a:buChar char="•"/>
              </a:pPr>
              <a:r>
                <a:rPr lang="en-GB" dirty="0"/>
                <a:t>Visual</a:t>
              </a:r>
            </a:p>
            <a:p>
              <a:pPr marL="285750" indent="-285750">
                <a:buFont typeface="Arial" panose="020B0604020202020204" pitchFamily="34" charset="0"/>
                <a:buChar char="•"/>
              </a:pPr>
              <a:r>
                <a:rPr lang="en-GB" dirty="0"/>
                <a:t>Graphical </a:t>
              </a:r>
            </a:p>
            <a:p>
              <a:pPr marL="285750" indent="-285750">
                <a:buFont typeface="Arial" panose="020B0604020202020204" pitchFamily="34" charset="0"/>
                <a:buChar char="•"/>
              </a:pPr>
              <a:r>
                <a:rPr lang="en-GB" dirty="0"/>
                <a:t>Cartographical </a:t>
              </a:r>
            </a:p>
          </p:txBody>
        </p:sp>
        <p:cxnSp>
          <p:nvCxnSpPr>
            <p:cNvPr id="14" name="Straight Arrow Connector 13"/>
            <p:cNvCxnSpPr>
              <a:stCxn id="12" idx="1"/>
            </p:cNvCxnSpPr>
            <p:nvPr/>
          </p:nvCxnSpPr>
          <p:spPr>
            <a:xfrm flipH="1">
              <a:off x="5829300" y="3074163"/>
              <a:ext cx="504825" cy="314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353301" y="4676761"/>
            <a:ext cx="2695575" cy="1754326"/>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GB" dirty="0"/>
              <a:t>Reasons for findings.</a:t>
            </a:r>
          </a:p>
          <a:p>
            <a:r>
              <a:rPr lang="en-GB" b="1" dirty="0"/>
              <a:t>Analyse</a:t>
            </a:r>
            <a:r>
              <a:rPr lang="en-GB" dirty="0"/>
              <a:t> what we found by: </a:t>
            </a:r>
          </a:p>
          <a:p>
            <a:pPr marL="285750" indent="-285750">
              <a:buFont typeface="Arial" panose="020B0604020202020204" pitchFamily="34" charset="0"/>
              <a:buChar char="•"/>
            </a:pPr>
            <a:r>
              <a:rPr lang="en-GB" dirty="0"/>
              <a:t>Identifying patterns</a:t>
            </a:r>
          </a:p>
          <a:p>
            <a:pPr marL="285750" indent="-285750">
              <a:buFont typeface="Arial" panose="020B0604020202020204" pitchFamily="34" charset="0"/>
              <a:buChar char="•"/>
            </a:pPr>
            <a:r>
              <a:rPr lang="en-GB" dirty="0"/>
              <a:t>Links between data</a:t>
            </a:r>
          </a:p>
          <a:p>
            <a:pPr marL="285750" indent="-285750">
              <a:buFont typeface="Arial" panose="020B0604020202020204" pitchFamily="34" charset="0"/>
              <a:buChar char="•"/>
            </a:pPr>
            <a:r>
              <a:rPr lang="en-GB" dirty="0"/>
              <a:t>Anomalies</a:t>
            </a:r>
          </a:p>
        </p:txBody>
      </p:sp>
      <p:cxnSp>
        <p:nvCxnSpPr>
          <p:cNvPr id="19" name="Straight Arrow Connector 18"/>
          <p:cNvCxnSpPr/>
          <p:nvPr/>
        </p:nvCxnSpPr>
        <p:spPr>
          <a:xfrm flipH="1" flipV="1">
            <a:off x="6486526" y="4551491"/>
            <a:ext cx="866774" cy="54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00225" y="5535039"/>
            <a:ext cx="3009900" cy="1077218"/>
          </a:xfrm>
          <a:prstGeom prst="rect">
            <a:avLst/>
          </a:prstGeom>
          <a:solidFill>
            <a:srgbClr val="00B0F0"/>
          </a:solidFill>
        </p:spPr>
        <p:txBody>
          <a:bodyPr wrap="square" rtlCol="0">
            <a:spAutoFit/>
          </a:bodyPr>
          <a:lstStyle/>
          <a:p>
            <a:r>
              <a:rPr lang="en-GB" sz="1600" b="1" dirty="0"/>
              <a:t>Conclude </a:t>
            </a:r>
            <a:r>
              <a:rPr lang="en-GB" sz="1600" dirty="0"/>
              <a:t>our findings:</a:t>
            </a:r>
          </a:p>
          <a:p>
            <a:pPr marL="285750" indent="-285750">
              <a:buFont typeface="Arial" panose="020B0604020202020204" pitchFamily="34" charset="0"/>
              <a:buChar char="•"/>
            </a:pPr>
            <a:r>
              <a:rPr lang="en-GB" sz="1600" dirty="0"/>
              <a:t>Answer enquiry question. </a:t>
            </a:r>
          </a:p>
          <a:p>
            <a:pPr marL="285750" indent="-285750">
              <a:buFont typeface="Arial" panose="020B0604020202020204" pitchFamily="34" charset="0"/>
              <a:buChar char="•"/>
            </a:pPr>
            <a:r>
              <a:rPr lang="en-GB" sz="1600" dirty="0"/>
              <a:t>Discuss hypothesis in relation to data. </a:t>
            </a:r>
          </a:p>
        </p:txBody>
      </p:sp>
      <p:cxnSp>
        <p:nvCxnSpPr>
          <p:cNvPr id="22" name="Straight Arrow Connector 21"/>
          <p:cNvCxnSpPr/>
          <p:nvPr/>
        </p:nvCxnSpPr>
        <p:spPr>
          <a:xfrm flipV="1">
            <a:off x="3155936" y="4376322"/>
            <a:ext cx="1258903" cy="1158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09725" y="2560439"/>
            <a:ext cx="2281757" cy="1815882"/>
          </a:xfrm>
          <a:prstGeom prst="rect">
            <a:avLst/>
          </a:prstGeom>
          <a:solidFill>
            <a:srgbClr val="973990"/>
          </a:solidFill>
        </p:spPr>
        <p:txBody>
          <a:bodyPr wrap="square" rtlCol="0">
            <a:spAutoFit/>
          </a:bodyPr>
          <a:lstStyle/>
          <a:p>
            <a:r>
              <a:rPr lang="en-GB" sz="1600" b="1" dirty="0">
                <a:solidFill>
                  <a:schemeClr val="bg1"/>
                </a:solidFill>
              </a:rPr>
              <a:t>Evaluate: </a:t>
            </a:r>
          </a:p>
          <a:p>
            <a:pPr marL="285750" indent="-285750">
              <a:buFont typeface="Arial" panose="020B0604020202020204" pitchFamily="34" charset="0"/>
              <a:buChar char="•"/>
            </a:pPr>
            <a:r>
              <a:rPr lang="en-GB" sz="1600" dirty="0">
                <a:solidFill>
                  <a:schemeClr val="bg1"/>
                </a:solidFill>
              </a:rPr>
              <a:t>Data collection and results – reliable?</a:t>
            </a:r>
          </a:p>
          <a:p>
            <a:pPr marL="285750" indent="-285750">
              <a:buFont typeface="Arial" panose="020B0604020202020204" pitchFamily="34" charset="0"/>
              <a:buChar char="•"/>
            </a:pPr>
            <a:r>
              <a:rPr lang="en-GB" sz="1600" dirty="0">
                <a:solidFill>
                  <a:schemeClr val="bg1"/>
                </a:solidFill>
              </a:rPr>
              <a:t>Quality of conclusion?</a:t>
            </a:r>
          </a:p>
          <a:p>
            <a:pPr marL="285750" indent="-285750">
              <a:buFont typeface="Arial" panose="020B0604020202020204" pitchFamily="34" charset="0"/>
              <a:buChar char="•"/>
            </a:pPr>
            <a:r>
              <a:rPr lang="en-GB" sz="1600" dirty="0">
                <a:solidFill>
                  <a:schemeClr val="bg1"/>
                </a:solidFill>
              </a:rPr>
              <a:t>Possible improvements. </a:t>
            </a:r>
          </a:p>
        </p:txBody>
      </p:sp>
      <p:cxnSp>
        <p:nvCxnSpPr>
          <p:cNvPr id="25" name="Straight Arrow Connector 24"/>
          <p:cNvCxnSpPr/>
          <p:nvPr/>
        </p:nvCxnSpPr>
        <p:spPr>
          <a:xfrm flipV="1">
            <a:off x="3891482" y="2895601"/>
            <a:ext cx="394769" cy="274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20561" t="22101" r="60428" b="41522"/>
          <a:stretch/>
        </p:blipFill>
        <p:spPr>
          <a:xfrm>
            <a:off x="4395298" y="5386367"/>
            <a:ext cx="1530691" cy="1171568"/>
          </a:xfrm>
          <a:prstGeom prst="rect">
            <a:avLst/>
          </a:prstGeom>
        </p:spPr>
      </p:pic>
      <p:pic>
        <p:nvPicPr>
          <p:cNvPr id="2" name="Picture 1"/>
          <p:cNvPicPr>
            <a:picLocks noChangeAspect="1"/>
          </p:cNvPicPr>
          <p:nvPr/>
        </p:nvPicPr>
        <p:blipFill rotWithShape="1">
          <a:blip r:embed="rId3"/>
          <a:srcRect l="13091" t="36912" r="66050" b="35607"/>
          <a:stretch/>
        </p:blipFill>
        <p:spPr>
          <a:xfrm>
            <a:off x="1717116" y="5276927"/>
            <a:ext cx="2561125" cy="1349681"/>
          </a:xfrm>
          <a:prstGeom prst="rect">
            <a:avLst/>
          </a:prstGeom>
        </p:spPr>
      </p:pic>
      <p:sp>
        <p:nvSpPr>
          <p:cNvPr id="5" name="TextBox 4">
            <a:extLst>
              <a:ext uri="{FF2B5EF4-FFF2-40B4-BE49-F238E27FC236}">
                <a16:creationId xmlns:a16="http://schemas.microsoft.com/office/drawing/2014/main" id="{34DB8B32-2F30-E441-9C85-799E94CCE016}"/>
              </a:ext>
            </a:extLst>
          </p:cNvPr>
          <p:cNvSpPr txBox="1"/>
          <p:nvPr/>
        </p:nvSpPr>
        <p:spPr>
          <a:xfrm>
            <a:off x="135875" y="109182"/>
            <a:ext cx="5719015" cy="5262979"/>
          </a:xfrm>
          <a:prstGeom prst="rect">
            <a:avLst/>
          </a:prstGeom>
          <a:noFill/>
        </p:spPr>
        <p:txBody>
          <a:bodyPr wrap="square" rtlCol="0">
            <a:spAutoFit/>
          </a:bodyPr>
          <a:lstStyle/>
          <a:p>
            <a:r>
              <a:rPr lang="en-US" sz="1200" u="sng" dirty="0">
                <a:solidFill>
                  <a:srgbClr val="00B050"/>
                </a:solidFill>
              </a:rPr>
              <a:t>Physical geography fieldwork enquiry</a:t>
            </a:r>
            <a:r>
              <a:rPr lang="en-US" sz="1200" u="sng" dirty="0"/>
              <a:t>: </a:t>
            </a:r>
            <a:r>
              <a:rPr lang="en-US" sz="1200" u="sng" dirty="0" smtClean="0"/>
              <a:t>How and why does Cold Knapp Beach Change from west to east? </a:t>
            </a:r>
            <a:r>
              <a:rPr lang="en-US" sz="1200" dirty="0" smtClean="0"/>
              <a:t>		</a:t>
            </a:r>
          </a:p>
          <a:p>
            <a:r>
              <a:rPr lang="en-US" sz="1200" u="sng" dirty="0" smtClean="0">
                <a:solidFill>
                  <a:srgbClr val="00B050"/>
                </a:solidFill>
              </a:rPr>
              <a:t>Hypothesis:</a:t>
            </a:r>
            <a:r>
              <a:rPr lang="en-US" sz="1200" dirty="0"/>
              <a:t> </a:t>
            </a:r>
            <a:r>
              <a:rPr lang="en-US" sz="1200" dirty="0" smtClean="0"/>
              <a:t>Site 2 (East) will have smaller round sediment and a wider/steeper beach.</a:t>
            </a:r>
            <a:endParaRPr lang="en-US" sz="1200" dirty="0"/>
          </a:p>
          <a:p>
            <a:r>
              <a:rPr lang="en-US" sz="1200" u="sng" dirty="0">
                <a:solidFill>
                  <a:srgbClr val="00B050"/>
                </a:solidFill>
              </a:rPr>
              <a:t>Why is this location suitable for our enquiry?</a:t>
            </a:r>
          </a:p>
          <a:p>
            <a:r>
              <a:rPr lang="en-US" sz="1200" dirty="0" smtClean="0"/>
              <a:t>Cold Knapp Beach </a:t>
            </a:r>
            <a:r>
              <a:rPr lang="en-US" sz="1200" dirty="0"/>
              <a:t>has </a:t>
            </a:r>
            <a:r>
              <a:rPr lang="en-US" sz="1200" dirty="0" smtClean="0"/>
              <a:t>a wide pebble beach open to the SW prevailing </a:t>
            </a:r>
            <a:r>
              <a:rPr lang="en-US" sz="1200" dirty="0" err="1" smtClean="0"/>
              <a:t>wind.There</a:t>
            </a:r>
            <a:r>
              <a:rPr lang="en-US" sz="1200" dirty="0" smtClean="0"/>
              <a:t> </a:t>
            </a:r>
            <a:r>
              <a:rPr lang="en-US" sz="1200" dirty="0"/>
              <a:t>is public-access and it is safe to walk </a:t>
            </a:r>
            <a:r>
              <a:rPr lang="en-US" sz="1200" dirty="0" smtClean="0"/>
              <a:t>along as the cliff is secure and tidal range small.</a:t>
            </a:r>
            <a:endParaRPr lang="en-US" sz="1200" dirty="0"/>
          </a:p>
          <a:p>
            <a:r>
              <a:rPr lang="en-US" sz="1200" u="sng" dirty="0" smtClean="0">
                <a:solidFill>
                  <a:srgbClr val="00B050"/>
                </a:solidFill>
              </a:rPr>
              <a:t>Risks </a:t>
            </a:r>
            <a:r>
              <a:rPr lang="en-US" sz="1200" u="sng" dirty="0">
                <a:solidFill>
                  <a:srgbClr val="00B050"/>
                </a:solidFill>
              </a:rPr>
              <a:t>and management strategies:</a:t>
            </a:r>
          </a:p>
          <a:p>
            <a:r>
              <a:rPr lang="en-US" sz="1200" dirty="0"/>
              <a:t>Falling in the </a:t>
            </a:r>
            <a:r>
              <a:rPr lang="en-US" sz="1200" dirty="0" smtClean="0"/>
              <a:t>Bristol Channel– </a:t>
            </a:r>
            <a:r>
              <a:rPr lang="en-US" sz="1200" dirty="0"/>
              <a:t>stay at least 2 </a:t>
            </a:r>
            <a:r>
              <a:rPr lang="en-US" sz="1200" dirty="0" smtClean="0"/>
              <a:t>meters </a:t>
            </a:r>
            <a:r>
              <a:rPr lang="en-US" sz="1200" dirty="0"/>
              <a:t>from the </a:t>
            </a:r>
            <a:r>
              <a:rPr lang="en-US" sz="1200" dirty="0" smtClean="0"/>
              <a:t>sea.</a:t>
            </a:r>
            <a:endParaRPr lang="en-US" sz="1200" dirty="0"/>
          </a:p>
          <a:p>
            <a:r>
              <a:rPr lang="en-US" sz="1200" dirty="0"/>
              <a:t>Getting lost – orientate using map, be aware of meeting points.</a:t>
            </a:r>
          </a:p>
          <a:p>
            <a:r>
              <a:rPr lang="en-US" sz="1200" dirty="0"/>
              <a:t>Slips, trips and falls – wear appropriate sturdy footwear</a:t>
            </a:r>
            <a:r>
              <a:rPr lang="en-US" sz="1200" dirty="0" smtClean="0"/>
              <a:t>.</a:t>
            </a:r>
            <a:endParaRPr lang="en-US" sz="1200" u="sng" dirty="0" smtClean="0">
              <a:solidFill>
                <a:srgbClr val="00B050"/>
              </a:solidFill>
            </a:endParaRPr>
          </a:p>
          <a:p>
            <a:r>
              <a:rPr lang="en-US" sz="1200" u="sng" dirty="0" smtClean="0">
                <a:solidFill>
                  <a:srgbClr val="00B050"/>
                </a:solidFill>
              </a:rPr>
              <a:t>Theory</a:t>
            </a:r>
            <a:r>
              <a:rPr lang="en-US" sz="1200" u="sng" dirty="0"/>
              <a:t>:</a:t>
            </a:r>
            <a:r>
              <a:rPr lang="en-US" sz="1200" dirty="0"/>
              <a:t> </a:t>
            </a:r>
            <a:r>
              <a:rPr lang="en-US" sz="1200" dirty="0" smtClean="0"/>
              <a:t>Cold Knapp each experiences a SW prevailing wind, therefore swash will move towards the NE, therefore longshore drift will move in an E direction, attrition will also reduce the size of sediment the more LSD has occurred on the pebbles.</a:t>
            </a:r>
            <a:endParaRPr lang="en-US" sz="1200" u="sng" dirty="0" smtClean="0">
              <a:solidFill>
                <a:srgbClr val="00B050"/>
              </a:solidFill>
            </a:endParaRPr>
          </a:p>
          <a:p>
            <a:r>
              <a:rPr lang="en-US" sz="1200" u="sng" dirty="0" smtClean="0">
                <a:solidFill>
                  <a:srgbClr val="00B050"/>
                </a:solidFill>
              </a:rPr>
              <a:t>Data </a:t>
            </a:r>
            <a:r>
              <a:rPr lang="en-US" sz="1200" u="sng" dirty="0">
                <a:solidFill>
                  <a:srgbClr val="00B050"/>
                </a:solidFill>
              </a:rPr>
              <a:t>collection</a:t>
            </a:r>
            <a:r>
              <a:rPr lang="en-US" sz="1200" u="sng" dirty="0"/>
              <a:t>:</a:t>
            </a:r>
            <a:r>
              <a:rPr lang="en-US" sz="1200" dirty="0"/>
              <a:t> </a:t>
            </a:r>
            <a:r>
              <a:rPr lang="en-US" sz="1200" dirty="0" smtClean="0"/>
              <a:t>Stratified collect at two sites (</a:t>
            </a:r>
            <a:r>
              <a:rPr lang="en-US" sz="1200" i="1" dirty="0" smtClean="0">
                <a:solidFill>
                  <a:srgbClr val="00B050"/>
                </a:solidFill>
              </a:rPr>
              <a:t>Site 1 – West and Site 2 – East</a:t>
            </a:r>
            <a:r>
              <a:rPr lang="en-US" sz="1200" dirty="0" smtClean="0"/>
              <a:t>)</a:t>
            </a:r>
            <a:endParaRPr lang="en-US" sz="1200" b="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u="sng" dirty="0" smtClean="0"/>
          </a:p>
          <a:p>
            <a:endParaRPr lang="en-US" sz="1200" u="sng" dirty="0"/>
          </a:p>
          <a:p>
            <a:r>
              <a:rPr lang="en-US" sz="1200" u="sng" dirty="0" smtClean="0">
                <a:solidFill>
                  <a:srgbClr val="00B050"/>
                </a:solidFill>
              </a:rPr>
              <a:t>Data </a:t>
            </a:r>
            <a:r>
              <a:rPr lang="en-US" sz="1200" u="sng" dirty="0">
                <a:solidFill>
                  <a:srgbClr val="00B050"/>
                </a:solidFill>
              </a:rPr>
              <a:t>Presentation </a:t>
            </a:r>
            <a:r>
              <a:rPr lang="en-US" sz="1200" dirty="0"/>
              <a:t>– </a:t>
            </a:r>
            <a:r>
              <a:rPr lang="en-US" sz="1200" dirty="0" smtClean="0"/>
              <a:t>line graph, proportional circles &amp; pie chart on maps, 				annotated field sketch</a:t>
            </a:r>
            <a:endParaRPr lang="en-US" sz="1200" dirty="0"/>
          </a:p>
        </p:txBody>
      </p:sp>
      <p:sp>
        <p:nvSpPr>
          <p:cNvPr id="6" name="TextBox 5">
            <a:extLst>
              <a:ext uri="{FF2B5EF4-FFF2-40B4-BE49-F238E27FC236}">
                <a16:creationId xmlns:a16="http://schemas.microsoft.com/office/drawing/2014/main" id="{05CD9728-5D6F-F649-B623-69F6FDEADD0A}"/>
              </a:ext>
            </a:extLst>
          </p:cNvPr>
          <p:cNvSpPr txBox="1"/>
          <p:nvPr/>
        </p:nvSpPr>
        <p:spPr>
          <a:xfrm>
            <a:off x="6188253" y="109181"/>
            <a:ext cx="5719015" cy="5447645"/>
          </a:xfrm>
          <a:prstGeom prst="rect">
            <a:avLst/>
          </a:prstGeom>
          <a:noFill/>
        </p:spPr>
        <p:txBody>
          <a:bodyPr wrap="square" rtlCol="0">
            <a:spAutoFit/>
          </a:bodyPr>
          <a:lstStyle/>
          <a:p>
            <a:r>
              <a:rPr lang="en-US" sz="1200" u="sng" dirty="0">
                <a:solidFill>
                  <a:srgbClr val="00B0F0"/>
                </a:solidFill>
              </a:rPr>
              <a:t>Human geography fieldwork enquiry</a:t>
            </a:r>
            <a:r>
              <a:rPr lang="en-US" sz="1200" u="sng" dirty="0"/>
              <a:t>: </a:t>
            </a:r>
            <a:r>
              <a:rPr lang="en-US" sz="1200" u="sng" dirty="0" smtClean="0"/>
              <a:t>Do </a:t>
            </a:r>
            <a:r>
              <a:rPr lang="en-US" sz="1200" u="sng" dirty="0"/>
              <a:t>social </a:t>
            </a:r>
            <a:r>
              <a:rPr lang="en-US" sz="1200" u="sng" dirty="0" smtClean="0"/>
              <a:t>inequalities exist </a:t>
            </a:r>
            <a:r>
              <a:rPr lang="en-US" sz="1200" u="sng" dirty="0"/>
              <a:t>in Bristol</a:t>
            </a:r>
            <a:r>
              <a:rPr lang="en-US" sz="1200" u="sng" dirty="0" smtClean="0"/>
              <a:t>?</a:t>
            </a:r>
          </a:p>
          <a:p>
            <a:r>
              <a:rPr lang="en-US" sz="1200" u="sng" dirty="0" smtClean="0">
                <a:solidFill>
                  <a:srgbClr val="00B0F0"/>
                </a:solidFill>
              </a:rPr>
              <a:t>Hypothesis</a:t>
            </a:r>
            <a:r>
              <a:rPr lang="en-US" sz="1200" dirty="0" smtClean="0"/>
              <a:t>: There are social inequalities in Bristol. The area that will have the highest social deprivation (inequality) will be Lawrence Hill. </a:t>
            </a:r>
          </a:p>
          <a:p>
            <a:r>
              <a:rPr lang="en-US" sz="1200" u="sng" dirty="0" smtClean="0">
                <a:solidFill>
                  <a:srgbClr val="00B0F0"/>
                </a:solidFill>
              </a:rPr>
              <a:t>Why </a:t>
            </a:r>
            <a:r>
              <a:rPr lang="en-US" sz="1200" u="sng" dirty="0">
                <a:solidFill>
                  <a:srgbClr val="00B0F0"/>
                </a:solidFill>
              </a:rPr>
              <a:t>is this location suitable for our enquiry?</a:t>
            </a:r>
          </a:p>
          <a:p>
            <a:r>
              <a:rPr lang="en-US" sz="1200" dirty="0"/>
              <a:t>Bristol is a large city of 500,000 where we would expect to find social </a:t>
            </a:r>
            <a:r>
              <a:rPr lang="en-US" sz="1200" dirty="0" smtClean="0"/>
              <a:t>inequalities.</a:t>
            </a:r>
            <a:endParaRPr lang="en-US" sz="1200" dirty="0"/>
          </a:p>
          <a:p>
            <a:r>
              <a:rPr lang="en-US" sz="1200" dirty="0"/>
              <a:t>There is public-access and it is safe to walk around the city on </a:t>
            </a:r>
            <a:r>
              <a:rPr lang="en-US" sz="1200" dirty="0" smtClean="0"/>
              <a:t>footpaths, day trip away.</a:t>
            </a:r>
            <a:endParaRPr lang="en-US" sz="1200" dirty="0"/>
          </a:p>
          <a:p>
            <a:r>
              <a:rPr lang="en-US" sz="1200" u="sng" dirty="0">
                <a:solidFill>
                  <a:srgbClr val="00B0F0"/>
                </a:solidFill>
              </a:rPr>
              <a:t>Risks and management strategies:</a:t>
            </a:r>
          </a:p>
          <a:p>
            <a:r>
              <a:rPr lang="en-US" sz="1200" dirty="0"/>
              <a:t>Being run over by traffic – stay in groups, use crossings where available.</a:t>
            </a:r>
          </a:p>
          <a:p>
            <a:r>
              <a:rPr lang="en-US" sz="1200" dirty="0"/>
              <a:t>Getting lost – orientate using map, be aware of meeting points.</a:t>
            </a:r>
          </a:p>
          <a:p>
            <a:r>
              <a:rPr lang="en-US" sz="1200" dirty="0"/>
              <a:t>Exposure in cold, wet weather – wear appropriate warm and waterproof clothing.</a:t>
            </a:r>
          </a:p>
          <a:p>
            <a:endParaRPr lang="en-US" sz="1200" dirty="0"/>
          </a:p>
          <a:p>
            <a:r>
              <a:rPr lang="en-US" sz="1200" u="sng" dirty="0">
                <a:solidFill>
                  <a:srgbClr val="00B0F0"/>
                </a:solidFill>
              </a:rPr>
              <a:t>Theory</a:t>
            </a:r>
            <a:r>
              <a:rPr lang="en-US" sz="1200" u="sng" dirty="0"/>
              <a:t>:</a:t>
            </a:r>
            <a:r>
              <a:rPr lang="en-US" sz="1200" dirty="0"/>
              <a:t> social </a:t>
            </a:r>
            <a:r>
              <a:rPr lang="en-US" sz="1200" dirty="0" smtClean="0"/>
              <a:t>deprivation is when an area is lacking in services, housing, income or employment.  It affects quality of life (general well-being of individuals and society).</a:t>
            </a:r>
            <a:endParaRPr lang="en-US" sz="1200" dirty="0"/>
          </a:p>
          <a:p>
            <a:endParaRPr lang="en-US" sz="1200" dirty="0"/>
          </a:p>
          <a:p>
            <a:r>
              <a:rPr lang="en-US" sz="1200" u="sng" dirty="0">
                <a:solidFill>
                  <a:srgbClr val="00B0F0"/>
                </a:solidFill>
              </a:rPr>
              <a:t>Data collection</a:t>
            </a:r>
            <a:r>
              <a:rPr lang="en-US" sz="1200" dirty="0"/>
              <a:t>: stratified sample of 2 sites </a:t>
            </a:r>
            <a:r>
              <a:rPr lang="en-US" sz="1200" dirty="0" smtClean="0"/>
              <a:t>– </a:t>
            </a:r>
            <a:r>
              <a:rPr lang="en-US" sz="1200" b="1" dirty="0" smtClean="0"/>
              <a:t>Stoke Bishop and Lawrence Hill </a:t>
            </a:r>
            <a:endParaRPr lang="en-US" sz="1200" b="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u="sng" dirty="0">
                <a:solidFill>
                  <a:srgbClr val="00B0F0"/>
                </a:solidFill>
              </a:rPr>
              <a:t>Data Presentation </a:t>
            </a:r>
            <a:r>
              <a:rPr lang="en-US" sz="1200" dirty="0" smtClean="0">
                <a:solidFill>
                  <a:srgbClr val="00B0F0"/>
                </a:solidFill>
              </a:rPr>
              <a:t>– </a:t>
            </a:r>
            <a:r>
              <a:rPr lang="en-US" sz="1200" dirty="0" smtClean="0"/>
              <a:t>Bar Chart located on map, </a:t>
            </a:r>
            <a:r>
              <a:rPr lang="en-US" sz="1200" dirty="0"/>
              <a:t>r</a:t>
            </a:r>
            <a:r>
              <a:rPr lang="en-US" sz="1200" dirty="0" smtClean="0"/>
              <a:t>adar diagram, annotated field sketch</a:t>
            </a:r>
            <a:endParaRPr lang="en-US" sz="1200" dirty="0"/>
          </a:p>
          <a:p>
            <a:r>
              <a:rPr lang="en-US" sz="1200" dirty="0"/>
              <a:t> </a:t>
            </a:r>
          </a:p>
        </p:txBody>
      </p:sp>
      <p:graphicFrame>
        <p:nvGraphicFramePr>
          <p:cNvPr id="7" name="Table 7">
            <a:extLst>
              <a:ext uri="{FF2B5EF4-FFF2-40B4-BE49-F238E27FC236}">
                <a16:creationId xmlns:a16="http://schemas.microsoft.com/office/drawing/2014/main" id="{696923CE-011B-B641-86A0-B1ABF6319A96}"/>
              </a:ext>
            </a:extLst>
          </p:cNvPr>
          <p:cNvGraphicFramePr>
            <a:graphicFrameLocks noGrp="1"/>
          </p:cNvGraphicFramePr>
          <p:nvPr>
            <p:extLst>
              <p:ext uri="{D42A27DB-BD31-4B8C-83A1-F6EECF244321}">
                <p14:modId xmlns:p14="http://schemas.microsoft.com/office/powerpoint/2010/main" val="1895381379"/>
              </p:ext>
            </p:extLst>
          </p:nvPr>
        </p:nvGraphicFramePr>
        <p:xfrm>
          <a:off x="196742" y="2719185"/>
          <a:ext cx="5443123" cy="2194560"/>
        </p:xfrm>
        <a:graphic>
          <a:graphicData uri="http://schemas.openxmlformats.org/drawingml/2006/table">
            <a:tbl>
              <a:tblPr firstRow="1" bandRow="1">
                <a:tableStyleId>{5940675A-B579-460E-94D1-54222C63F5DA}</a:tableStyleId>
              </a:tblPr>
              <a:tblGrid>
                <a:gridCol w="1673001">
                  <a:extLst>
                    <a:ext uri="{9D8B030D-6E8A-4147-A177-3AD203B41FA5}">
                      <a16:colId xmlns:a16="http://schemas.microsoft.com/office/drawing/2014/main" val="1650320816"/>
                    </a:ext>
                  </a:extLst>
                </a:gridCol>
                <a:gridCol w="1719618">
                  <a:extLst>
                    <a:ext uri="{9D8B030D-6E8A-4147-A177-3AD203B41FA5}">
                      <a16:colId xmlns:a16="http://schemas.microsoft.com/office/drawing/2014/main" val="578093338"/>
                    </a:ext>
                  </a:extLst>
                </a:gridCol>
                <a:gridCol w="2050504">
                  <a:extLst>
                    <a:ext uri="{9D8B030D-6E8A-4147-A177-3AD203B41FA5}">
                      <a16:colId xmlns:a16="http://schemas.microsoft.com/office/drawing/2014/main" val="2804417154"/>
                    </a:ext>
                  </a:extLst>
                </a:gridCol>
              </a:tblGrid>
              <a:tr h="268248">
                <a:tc>
                  <a:txBody>
                    <a:bodyPr/>
                    <a:lstStyle/>
                    <a:p>
                      <a:pPr>
                        <a:lnSpc>
                          <a:spcPct val="100000"/>
                        </a:lnSpc>
                      </a:pPr>
                      <a:r>
                        <a:rPr lang="en-US" sz="1200" b="1" dirty="0" smtClean="0"/>
                        <a:t>Primary Methods</a:t>
                      </a:r>
                      <a:endParaRPr lang="en-US" sz="1200" b="1" dirty="0"/>
                    </a:p>
                  </a:txBody>
                  <a:tcPr/>
                </a:tc>
                <a:tc>
                  <a:txBody>
                    <a:bodyPr/>
                    <a:lstStyle/>
                    <a:p>
                      <a:pPr>
                        <a:lnSpc>
                          <a:spcPct val="100000"/>
                        </a:lnSpc>
                      </a:pPr>
                      <a:r>
                        <a:rPr lang="en-US" sz="1200" b="1" dirty="0" smtClean="0"/>
                        <a:t>Strengths</a:t>
                      </a:r>
                      <a:endParaRPr lang="en-US" sz="1200" b="1" dirty="0"/>
                    </a:p>
                  </a:txBody>
                  <a:tcPr/>
                </a:tc>
                <a:tc>
                  <a:txBody>
                    <a:bodyPr/>
                    <a:lstStyle/>
                    <a:p>
                      <a:pPr>
                        <a:lnSpc>
                          <a:spcPct val="100000"/>
                        </a:lnSpc>
                      </a:pPr>
                      <a:r>
                        <a:rPr lang="en-US" sz="1200" b="1" dirty="0" smtClean="0"/>
                        <a:t>Weaknesses</a:t>
                      </a:r>
                      <a:endParaRPr lang="en-US" sz="1200" b="1" dirty="0"/>
                    </a:p>
                  </a:txBody>
                  <a:tcPr/>
                </a:tc>
                <a:extLst>
                  <a:ext uri="{0D108BD9-81ED-4DB2-BD59-A6C34878D82A}">
                    <a16:rowId xmlns:a16="http://schemas.microsoft.com/office/drawing/2014/main" val="2663765185"/>
                  </a:ext>
                </a:extLst>
              </a:tr>
              <a:tr h="370840">
                <a:tc>
                  <a:txBody>
                    <a:bodyPr/>
                    <a:lstStyle/>
                    <a:p>
                      <a:pPr>
                        <a:lnSpc>
                          <a:spcPct val="100000"/>
                        </a:lnSpc>
                      </a:pPr>
                      <a:r>
                        <a:rPr lang="en-US" sz="1200" dirty="0" smtClean="0"/>
                        <a:t>Beach </a:t>
                      </a:r>
                      <a:r>
                        <a:rPr lang="en-US" sz="1200" dirty="0" err="1" smtClean="0"/>
                        <a:t>Proflie</a:t>
                      </a:r>
                      <a:r>
                        <a:rPr lang="en-US" sz="1200" dirty="0" smtClean="0"/>
                        <a:t> </a:t>
                      </a:r>
                      <a:r>
                        <a:rPr lang="en-US" sz="1050" i="1" dirty="0" smtClean="0"/>
                        <a:t>(Clinometer)</a:t>
                      </a:r>
                    </a:p>
                    <a:p>
                      <a:pPr>
                        <a:lnSpc>
                          <a:spcPct val="100000"/>
                        </a:lnSpc>
                      </a:pPr>
                      <a:r>
                        <a:rPr lang="en-US" sz="1200" dirty="0" smtClean="0"/>
                        <a:t>(stratified,</a:t>
                      </a:r>
                      <a:r>
                        <a:rPr lang="en-US" sz="1200" baseline="0" dirty="0" smtClean="0"/>
                        <a:t> 2 sites)</a:t>
                      </a:r>
                      <a:endParaRPr lang="en-US" sz="1200" dirty="0"/>
                    </a:p>
                  </a:txBody>
                  <a:tcPr/>
                </a:tc>
                <a:tc>
                  <a:txBody>
                    <a:bodyPr/>
                    <a:lstStyle/>
                    <a:p>
                      <a:pPr>
                        <a:lnSpc>
                          <a:spcPct val="100000"/>
                        </a:lnSpc>
                      </a:pPr>
                      <a:r>
                        <a:rPr lang="en-US" sz="1200" dirty="0" smtClean="0"/>
                        <a:t>Quantitative, so easy to compare sites. </a:t>
                      </a:r>
                      <a:endParaRPr lang="en-US" sz="1200" dirty="0"/>
                    </a:p>
                  </a:txBody>
                  <a:tcPr/>
                </a:tc>
                <a:tc>
                  <a:txBody>
                    <a:bodyPr/>
                    <a:lstStyle/>
                    <a:p>
                      <a:pPr>
                        <a:lnSpc>
                          <a:spcPct val="100000"/>
                        </a:lnSpc>
                      </a:pPr>
                      <a:r>
                        <a:rPr lang="en-US" sz="1200" dirty="0" smtClean="0"/>
                        <a:t>Time consuming, complicated, requires team</a:t>
                      </a:r>
                      <a:r>
                        <a:rPr lang="en-US" sz="1200" baseline="0" dirty="0" smtClean="0"/>
                        <a:t> work and equipment.</a:t>
                      </a:r>
                      <a:endParaRPr lang="en-US" sz="1200" dirty="0"/>
                    </a:p>
                  </a:txBody>
                  <a:tcPr/>
                </a:tc>
                <a:extLst>
                  <a:ext uri="{0D108BD9-81ED-4DB2-BD59-A6C34878D82A}">
                    <a16:rowId xmlns:a16="http://schemas.microsoft.com/office/drawing/2014/main" val="2014140912"/>
                  </a:ext>
                </a:extLst>
              </a:tr>
              <a:tr h="370840">
                <a:tc>
                  <a:txBody>
                    <a:bodyPr/>
                    <a:lstStyle/>
                    <a:p>
                      <a:pPr>
                        <a:lnSpc>
                          <a:spcPct val="100000"/>
                        </a:lnSpc>
                      </a:pPr>
                      <a:r>
                        <a:rPr lang="en-US" sz="1200" dirty="0" smtClean="0"/>
                        <a:t>Sediment</a:t>
                      </a:r>
                      <a:r>
                        <a:rPr lang="en-US" sz="1200" baseline="0" dirty="0" smtClean="0"/>
                        <a:t> Size/ Shape</a:t>
                      </a:r>
                    </a:p>
                    <a:p>
                      <a:pPr>
                        <a:lnSpc>
                          <a:spcPct val="100000"/>
                        </a:lnSpc>
                      </a:pPr>
                      <a:r>
                        <a:rPr lang="en-US" sz="1050" i="1" baseline="0" dirty="0" smtClean="0"/>
                        <a:t>(</a:t>
                      </a:r>
                      <a:r>
                        <a:rPr lang="en-US" sz="1050" i="1" baseline="0" dirty="0" err="1" smtClean="0"/>
                        <a:t>Calliper</a:t>
                      </a:r>
                      <a:r>
                        <a:rPr lang="en-US" sz="1050" i="1" baseline="0" dirty="0" smtClean="0"/>
                        <a:t>) </a:t>
                      </a:r>
                    </a:p>
                    <a:p>
                      <a:pPr>
                        <a:lnSpc>
                          <a:spcPct val="100000"/>
                        </a:lnSpc>
                      </a:pPr>
                      <a:r>
                        <a:rPr lang="en-US" sz="1200" dirty="0" smtClean="0"/>
                        <a:t>(stratified,</a:t>
                      </a:r>
                      <a:r>
                        <a:rPr lang="en-US" sz="1200" baseline="0" dirty="0" smtClean="0"/>
                        <a:t> 2 sites)</a:t>
                      </a:r>
                      <a:endParaRPr lang="en-US" sz="1200" dirty="0"/>
                    </a:p>
                  </a:txBody>
                  <a:tcPr/>
                </a:tc>
                <a:tc>
                  <a:txBody>
                    <a:bodyPr/>
                    <a:lstStyle/>
                    <a:p>
                      <a:pPr>
                        <a:lnSpc>
                          <a:spcPct val="100000"/>
                        </a:lnSpc>
                      </a:pPr>
                      <a:r>
                        <a:rPr lang="en-US" sz="1200" dirty="0"/>
                        <a:t>Quantitative, relatively accurate, </a:t>
                      </a:r>
                      <a:r>
                        <a:rPr lang="en-US" sz="1200" dirty="0" smtClean="0"/>
                        <a:t>sizes</a:t>
                      </a:r>
                      <a:r>
                        <a:rPr lang="en-US" sz="1200" baseline="0" dirty="0" smtClean="0"/>
                        <a:t> are objective.</a:t>
                      </a:r>
                      <a:endParaRPr lang="en-US" sz="1200" dirty="0"/>
                    </a:p>
                  </a:txBody>
                  <a:tcPr/>
                </a:tc>
                <a:tc>
                  <a:txBody>
                    <a:bodyPr/>
                    <a:lstStyle/>
                    <a:p>
                      <a:pPr>
                        <a:lnSpc>
                          <a:spcPct val="100000"/>
                        </a:lnSpc>
                      </a:pPr>
                      <a:r>
                        <a:rPr lang="en-US" sz="1200" dirty="0"/>
                        <a:t>Time consuming, </a:t>
                      </a:r>
                      <a:r>
                        <a:rPr lang="en-US" sz="1200" dirty="0" smtClean="0"/>
                        <a:t>sediment</a:t>
                      </a:r>
                      <a:r>
                        <a:rPr lang="en-US" sz="1200" baseline="0" dirty="0" smtClean="0"/>
                        <a:t> shape is subjective. Bias pebble choices.</a:t>
                      </a:r>
                      <a:endParaRPr lang="en-US" sz="1200" dirty="0"/>
                    </a:p>
                  </a:txBody>
                  <a:tcPr/>
                </a:tc>
                <a:extLst>
                  <a:ext uri="{0D108BD9-81ED-4DB2-BD59-A6C34878D82A}">
                    <a16:rowId xmlns:a16="http://schemas.microsoft.com/office/drawing/2014/main" val="4088116474"/>
                  </a:ext>
                </a:extLst>
              </a:tr>
              <a:tr h="370840">
                <a:tc>
                  <a:txBody>
                    <a:bodyPr/>
                    <a:lstStyle/>
                    <a:p>
                      <a:pPr>
                        <a:lnSpc>
                          <a:spcPct val="100000"/>
                        </a:lnSpc>
                      </a:pPr>
                      <a:r>
                        <a:rPr lang="en-US" sz="1200" dirty="0"/>
                        <a:t>Field </a:t>
                      </a:r>
                      <a:r>
                        <a:rPr lang="en-US" sz="1200" dirty="0" smtClean="0"/>
                        <a:t>sketches (stratified, 2 sites)</a:t>
                      </a:r>
                      <a:endParaRPr lang="en-US" sz="1200" dirty="0"/>
                    </a:p>
                  </a:txBody>
                  <a:tcPr/>
                </a:tc>
                <a:tc>
                  <a:txBody>
                    <a:bodyPr/>
                    <a:lstStyle/>
                    <a:p>
                      <a:pPr>
                        <a:lnSpc>
                          <a:spcPct val="100000"/>
                        </a:lnSpc>
                      </a:pPr>
                      <a:r>
                        <a:rPr lang="en-US" sz="1200" dirty="0"/>
                        <a:t>Records interesting geographical features, quick and comparable.</a:t>
                      </a:r>
                    </a:p>
                  </a:txBody>
                  <a:tcPr/>
                </a:tc>
                <a:tc>
                  <a:txBody>
                    <a:bodyPr/>
                    <a:lstStyle/>
                    <a:p>
                      <a:pPr>
                        <a:lnSpc>
                          <a:spcPct val="100000"/>
                        </a:lnSpc>
                      </a:pPr>
                      <a:r>
                        <a:rPr lang="en-US" sz="1200" dirty="0"/>
                        <a:t>Relies on some drawing skill, subjective as drawer is biased towards certain features. </a:t>
                      </a:r>
                    </a:p>
                  </a:txBody>
                  <a:tcPr/>
                </a:tc>
                <a:extLst>
                  <a:ext uri="{0D108BD9-81ED-4DB2-BD59-A6C34878D82A}">
                    <a16:rowId xmlns:a16="http://schemas.microsoft.com/office/drawing/2014/main" val="3080243222"/>
                  </a:ext>
                </a:extLst>
              </a:tr>
            </a:tbl>
          </a:graphicData>
        </a:graphic>
      </p:graphicFrame>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428" r="16833"/>
          <a:stretch/>
        </p:blipFill>
        <p:spPr>
          <a:xfrm rot="5400000">
            <a:off x="8012654" y="5038738"/>
            <a:ext cx="1615818" cy="1843440"/>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341" t="17358" r="6545" b="13509"/>
          <a:stretch/>
        </p:blipFill>
        <p:spPr>
          <a:xfrm>
            <a:off x="9886388" y="5203700"/>
            <a:ext cx="2186304" cy="1301272"/>
          </a:xfrm>
          <a:prstGeom prst="rect">
            <a:avLst/>
          </a:prstGeom>
        </p:spPr>
      </p:pic>
      <p:graphicFrame>
        <p:nvGraphicFramePr>
          <p:cNvPr id="18" name="Table 7">
            <a:extLst>
              <a:ext uri="{FF2B5EF4-FFF2-40B4-BE49-F238E27FC236}">
                <a16:creationId xmlns:a16="http://schemas.microsoft.com/office/drawing/2014/main" id="{C84BA927-9BBA-7642-BA51-3EAAFCA71EDB}"/>
              </a:ext>
            </a:extLst>
          </p:cNvPr>
          <p:cNvGraphicFramePr>
            <a:graphicFrameLocks noGrp="1"/>
          </p:cNvGraphicFramePr>
          <p:nvPr>
            <p:extLst>
              <p:ext uri="{D42A27DB-BD31-4B8C-83A1-F6EECF244321}">
                <p14:modId xmlns:p14="http://schemas.microsoft.com/office/powerpoint/2010/main" val="1318280663"/>
              </p:ext>
            </p:extLst>
          </p:nvPr>
        </p:nvGraphicFramePr>
        <p:xfrm>
          <a:off x="6349348" y="2937940"/>
          <a:ext cx="5443123" cy="1988820"/>
        </p:xfrm>
        <a:graphic>
          <a:graphicData uri="http://schemas.openxmlformats.org/drawingml/2006/table">
            <a:tbl>
              <a:tblPr firstRow="1" bandRow="1">
                <a:tableStyleId>{5940675A-B579-460E-94D1-54222C63F5DA}</a:tableStyleId>
              </a:tblPr>
              <a:tblGrid>
                <a:gridCol w="1320694">
                  <a:extLst>
                    <a:ext uri="{9D8B030D-6E8A-4147-A177-3AD203B41FA5}">
                      <a16:colId xmlns:a16="http://schemas.microsoft.com/office/drawing/2014/main" val="1650320816"/>
                    </a:ext>
                  </a:extLst>
                </a:gridCol>
                <a:gridCol w="1815152">
                  <a:extLst>
                    <a:ext uri="{9D8B030D-6E8A-4147-A177-3AD203B41FA5}">
                      <a16:colId xmlns:a16="http://schemas.microsoft.com/office/drawing/2014/main" val="578093338"/>
                    </a:ext>
                  </a:extLst>
                </a:gridCol>
                <a:gridCol w="2307277">
                  <a:extLst>
                    <a:ext uri="{9D8B030D-6E8A-4147-A177-3AD203B41FA5}">
                      <a16:colId xmlns:a16="http://schemas.microsoft.com/office/drawing/2014/main" val="2804417154"/>
                    </a:ext>
                  </a:extLst>
                </a:gridCol>
              </a:tblGrid>
              <a:tr h="268248">
                <a:tc>
                  <a:txBody>
                    <a:bodyPr/>
                    <a:lstStyle/>
                    <a:p>
                      <a:pPr>
                        <a:lnSpc>
                          <a:spcPct val="100000"/>
                        </a:lnSpc>
                      </a:pPr>
                      <a:r>
                        <a:rPr lang="en-US" sz="1200" b="1" dirty="0"/>
                        <a:t>Method</a:t>
                      </a:r>
                    </a:p>
                  </a:txBody>
                  <a:tcPr/>
                </a:tc>
                <a:tc>
                  <a:txBody>
                    <a:bodyPr/>
                    <a:lstStyle/>
                    <a:p>
                      <a:pPr>
                        <a:lnSpc>
                          <a:spcPct val="100000"/>
                        </a:lnSpc>
                      </a:pPr>
                      <a:r>
                        <a:rPr lang="en-US" sz="1200" b="1" dirty="0" smtClean="0"/>
                        <a:t>Strengths</a:t>
                      </a:r>
                      <a:endParaRPr lang="en-US" sz="1200" b="1" dirty="0"/>
                    </a:p>
                  </a:txBody>
                  <a:tcPr/>
                </a:tc>
                <a:tc>
                  <a:txBody>
                    <a:bodyPr/>
                    <a:lstStyle/>
                    <a:p>
                      <a:pPr>
                        <a:lnSpc>
                          <a:spcPct val="100000"/>
                        </a:lnSpc>
                      </a:pPr>
                      <a:r>
                        <a:rPr lang="en-US" sz="1200" b="1" dirty="0" smtClean="0"/>
                        <a:t>Weaknesses</a:t>
                      </a:r>
                      <a:endParaRPr lang="en-US" sz="1200" b="1" dirty="0"/>
                    </a:p>
                  </a:txBody>
                  <a:tcPr/>
                </a:tc>
                <a:extLst>
                  <a:ext uri="{0D108BD9-81ED-4DB2-BD59-A6C34878D82A}">
                    <a16:rowId xmlns:a16="http://schemas.microsoft.com/office/drawing/2014/main" val="2663765185"/>
                  </a:ext>
                </a:extLst>
              </a:tr>
              <a:tr h="370840">
                <a:tc>
                  <a:txBody>
                    <a:bodyPr/>
                    <a:lstStyle/>
                    <a:p>
                      <a:pPr>
                        <a:lnSpc>
                          <a:spcPct val="100000"/>
                        </a:lnSpc>
                      </a:pPr>
                      <a:r>
                        <a:rPr lang="en-US" sz="1200" dirty="0" smtClean="0"/>
                        <a:t>Services tally (stratified,</a:t>
                      </a:r>
                      <a:r>
                        <a:rPr lang="en-US" sz="1200" baseline="0" dirty="0" smtClean="0"/>
                        <a:t> 2 sites)</a:t>
                      </a:r>
                      <a:endParaRPr lang="en-US" sz="1200" dirty="0"/>
                    </a:p>
                  </a:txBody>
                  <a:tcPr/>
                </a:tc>
                <a:tc>
                  <a:txBody>
                    <a:bodyPr/>
                    <a:lstStyle/>
                    <a:p>
                      <a:pPr>
                        <a:lnSpc>
                          <a:spcPct val="100000"/>
                        </a:lnSpc>
                      </a:pPr>
                      <a:r>
                        <a:rPr lang="en-US" sz="1050" dirty="0" smtClean="0"/>
                        <a:t>Quick, simple to collect Quantitative so eas</a:t>
                      </a:r>
                      <a:r>
                        <a:rPr lang="en-US" sz="1050" baseline="0" dirty="0" smtClean="0"/>
                        <a:t>y to compare.</a:t>
                      </a:r>
                      <a:endParaRPr lang="en-US" sz="1050" dirty="0"/>
                    </a:p>
                  </a:txBody>
                  <a:tcPr/>
                </a:tc>
                <a:tc>
                  <a:txBody>
                    <a:bodyPr/>
                    <a:lstStyle/>
                    <a:p>
                      <a:pPr>
                        <a:lnSpc>
                          <a:spcPct val="100000"/>
                        </a:lnSpc>
                      </a:pPr>
                      <a:r>
                        <a:rPr lang="en-US" sz="1050" dirty="0" smtClean="0"/>
                        <a:t>Subjective (different people give different answers.</a:t>
                      </a:r>
                    </a:p>
                    <a:p>
                      <a:pPr>
                        <a:lnSpc>
                          <a:spcPct val="100000"/>
                        </a:lnSpc>
                      </a:pPr>
                      <a:r>
                        <a:rPr lang="en-US" sz="1050" dirty="0" smtClean="0"/>
                        <a:t>Small sample</a:t>
                      </a:r>
                      <a:r>
                        <a:rPr lang="en-US" sz="1050" baseline="0" dirty="0" smtClean="0"/>
                        <a:t> size.</a:t>
                      </a:r>
                      <a:endParaRPr lang="en-US" sz="1050" dirty="0"/>
                    </a:p>
                  </a:txBody>
                  <a:tcPr/>
                </a:tc>
                <a:extLst>
                  <a:ext uri="{0D108BD9-81ED-4DB2-BD59-A6C34878D82A}">
                    <a16:rowId xmlns:a16="http://schemas.microsoft.com/office/drawing/2014/main" val="2014140912"/>
                  </a:ext>
                </a:extLst>
              </a:tr>
              <a:tr h="370840">
                <a:tc>
                  <a:txBody>
                    <a:bodyPr/>
                    <a:lstStyle/>
                    <a:p>
                      <a:pPr>
                        <a:lnSpc>
                          <a:spcPct val="100000"/>
                        </a:lnSpc>
                      </a:pPr>
                      <a:r>
                        <a:rPr lang="en-US" sz="1200" dirty="0" smtClean="0"/>
                        <a:t>Crime perception</a:t>
                      </a:r>
                      <a:r>
                        <a:rPr lang="en-US" sz="1200" baseline="0" dirty="0" smtClean="0"/>
                        <a:t> bipolar (stratified)</a:t>
                      </a:r>
                      <a:endParaRPr lang="en-US" sz="1200" dirty="0"/>
                    </a:p>
                  </a:txBody>
                  <a:tcPr/>
                </a:tc>
                <a:tc>
                  <a:txBody>
                    <a:bodyPr/>
                    <a:lstStyle/>
                    <a:p>
                      <a:pPr>
                        <a:lnSpc>
                          <a:spcPct val="100000"/>
                        </a:lnSpc>
                      </a:pPr>
                      <a:r>
                        <a:rPr lang="en-US" sz="1050" dirty="0" smtClean="0"/>
                        <a:t>Quantitative</a:t>
                      </a:r>
                      <a:r>
                        <a:rPr lang="en-US" sz="1050" baseline="0" dirty="0" smtClean="0"/>
                        <a:t> so easy to compare.</a:t>
                      </a:r>
                      <a:endParaRPr lang="en-US" sz="1050" dirty="0"/>
                    </a:p>
                  </a:txBody>
                  <a:tcPr/>
                </a:tc>
                <a:tc>
                  <a:txBody>
                    <a:bodyPr/>
                    <a:lstStyle/>
                    <a:p>
                      <a:pPr>
                        <a:lnSpc>
                          <a:spcPct val="100000"/>
                        </a:lnSpc>
                      </a:pPr>
                      <a:r>
                        <a:rPr lang="en-US" sz="1050" dirty="0" smtClean="0"/>
                        <a:t>Subjective (different people give different answers.</a:t>
                      </a:r>
                    </a:p>
                    <a:p>
                      <a:pPr>
                        <a:lnSpc>
                          <a:spcPct val="100000"/>
                        </a:lnSpc>
                      </a:pPr>
                      <a:r>
                        <a:rPr lang="en-US" sz="1050" dirty="0" smtClean="0"/>
                        <a:t>Small sample</a:t>
                      </a:r>
                      <a:r>
                        <a:rPr lang="en-US" sz="1050" baseline="0" dirty="0" smtClean="0"/>
                        <a:t> size.</a:t>
                      </a:r>
                      <a:endParaRPr lang="en-US" sz="1050" dirty="0" smtClean="0"/>
                    </a:p>
                  </a:txBody>
                  <a:tcPr/>
                </a:tc>
                <a:extLst>
                  <a:ext uri="{0D108BD9-81ED-4DB2-BD59-A6C34878D82A}">
                    <a16:rowId xmlns:a16="http://schemas.microsoft.com/office/drawing/2014/main" val="4088116474"/>
                  </a:ext>
                </a:extLst>
              </a:tr>
              <a:tr h="370840">
                <a:tc>
                  <a:txBody>
                    <a:bodyPr/>
                    <a:lstStyle/>
                    <a:p>
                      <a:pPr>
                        <a:lnSpc>
                          <a:spcPct val="100000"/>
                        </a:lnSpc>
                      </a:pPr>
                      <a:r>
                        <a:rPr lang="en-US" sz="1200" dirty="0" smtClean="0"/>
                        <a:t>Field sketches (stratified)</a:t>
                      </a:r>
                      <a:endParaRPr lang="en-US" sz="1200" dirty="0"/>
                    </a:p>
                  </a:txBody>
                  <a:tcPr/>
                </a:tc>
                <a:tc>
                  <a:txBody>
                    <a:bodyPr/>
                    <a:lstStyle/>
                    <a:p>
                      <a:pPr>
                        <a:lnSpc>
                          <a:spcPct val="100000"/>
                        </a:lnSpc>
                      </a:pPr>
                      <a:r>
                        <a:rPr lang="en-US" sz="1050" dirty="0" smtClean="0"/>
                        <a:t>Records interesting geographical features, quick and comparable.</a:t>
                      </a:r>
                      <a:endParaRPr lang="en-US" sz="1050" dirty="0"/>
                    </a:p>
                  </a:txBody>
                  <a:tcPr/>
                </a:tc>
                <a:tc>
                  <a:txBody>
                    <a:bodyPr/>
                    <a:lstStyle/>
                    <a:p>
                      <a:pPr>
                        <a:lnSpc>
                          <a:spcPct val="100000"/>
                        </a:lnSpc>
                      </a:pPr>
                      <a:r>
                        <a:rPr lang="en-US" sz="1050" dirty="0" smtClean="0"/>
                        <a:t>Relies on some drawing skill, Qualitative -</a:t>
                      </a:r>
                      <a:r>
                        <a:rPr lang="en-US" sz="1050" baseline="0" dirty="0" smtClean="0"/>
                        <a:t> </a:t>
                      </a:r>
                      <a:r>
                        <a:rPr lang="en-US" sz="1050" dirty="0" smtClean="0"/>
                        <a:t>subjective as drawer is biased towards certain features.</a:t>
                      </a:r>
                      <a:endParaRPr lang="en-US" sz="1050" dirty="0"/>
                    </a:p>
                  </a:txBody>
                  <a:tcPr/>
                </a:tc>
                <a:extLst>
                  <a:ext uri="{0D108BD9-81ED-4DB2-BD59-A6C34878D82A}">
                    <a16:rowId xmlns:a16="http://schemas.microsoft.com/office/drawing/2014/main" val="3080243222"/>
                  </a:ext>
                </a:extLst>
              </a:tr>
            </a:tbl>
          </a:graphicData>
        </a:graphic>
      </p:graphicFrame>
      <p:pic>
        <p:nvPicPr>
          <p:cNvPr id="19" name="Picture 18"/>
          <p:cNvPicPr>
            <a:picLocks noChangeAspect="1"/>
          </p:cNvPicPr>
          <p:nvPr/>
        </p:nvPicPr>
        <p:blipFill rotWithShape="1">
          <a:blip r:embed="rId6"/>
          <a:srcRect l="46312" t="43651" r="42741" b="23016"/>
          <a:stretch/>
        </p:blipFill>
        <p:spPr>
          <a:xfrm>
            <a:off x="6300666" y="5152549"/>
            <a:ext cx="1467479" cy="1639205"/>
          </a:xfrm>
          <a:prstGeom prst="rect">
            <a:avLst/>
          </a:prstGeom>
        </p:spPr>
      </p:pic>
      <p:pic>
        <p:nvPicPr>
          <p:cNvPr id="10" name="Picture 6" descr="https://www.field-studies-council.org/wp-content/uploads/2021/08/Enquiry-hexagons-1024x9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37128" y="2522421"/>
            <a:ext cx="814109" cy="78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1527488" y="165783"/>
            <a:ext cx="699627" cy="524720"/>
          </a:xfrm>
          <a:prstGeom prst="rect">
            <a:avLst/>
          </a:prstGeom>
        </p:spPr>
      </p:pic>
      <p:sp>
        <p:nvSpPr>
          <p:cNvPr id="3" name="TextBox 2"/>
          <p:cNvSpPr txBox="1"/>
          <p:nvPr/>
        </p:nvSpPr>
        <p:spPr>
          <a:xfrm>
            <a:off x="5361295" y="5248470"/>
            <a:ext cx="518164" cy="253916"/>
          </a:xfrm>
          <a:prstGeom prst="rect">
            <a:avLst/>
          </a:prstGeom>
          <a:solidFill>
            <a:srgbClr val="92D050"/>
          </a:solidFill>
        </p:spPr>
        <p:txBody>
          <a:bodyPr wrap="square" rtlCol="0">
            <a:spAutoFit/>
          </a:bodyPr>
          <a:lstStyle/>
          <a:p>
            <a:r>
              <a:rPr lang="en-GB" sz="1050" dirty="0" smtClean="0"/>
              <a:t>Visual</a:t>
            </a:r>
            <a:endParaRPr lang="en-GB" sz="1050" dirty="0"/>
          </a:p>
        </p:txBody>
      </p:sp>
      <p:sp>
        <p:nvSpPr>
          <p:cNvPr id="21" name="TextBox 20"/>
          <p:cNvSpPr txBox="1"/>
          <p:nvPr/>
        </p:nvSpPr>
        <p:spPr>
          <a:xfrm>
            <a:off x="2673752" y="6499650"/>
            <a:ext cx="1001046" cy="253916"/>
          </a:xfrm>
          <a:prstGeom prst="rect">
            <a:avLst/>
          </a:prstGeom>
          <a:solidFill>
            <a:srgbClr val="92D050"/>
          </a:solidFill>
        </p:spPr>
        <p:txBody>
          <a:bodyPr wrap="square" rtlCol="0">
            <a:spAutoFit/>
          </a:bodyPr>
          <a:lstStyle/>
          <a:p>
            <a:r>
              <a:rPr lang="en-GB" sz="1050" dirty="0" smtClean="0"/>
              <a:t>Cartographical</a:t>
            </a:r>
            <a:endParaRPr lang="en-GB" sz="1050" dirty="0"/>
          </a:p>
        </p:txBody>
      </p:sp>
      <p:sp>
        <p:nvSpPr>
          <p:cNvPr id="23" name="TextBox 22"/>
          <p:cNvSpPr txBox="1"/>
          <p:nvPr/>
        </p:nvSpPr>
        <p:spPr>
          <a:xfrm>
            <a:off x="8935471" y="5215321"/>
            <a:ext cx="750769" cy="253916"/>
          </a:xfrm>
          <a:prstGeom prst="rect">
            <a:avLst/>
          </a:prstGeom>
          <a:solidFill>
            <a:srgbClr val="00B0F0"/>
          </a:solidFill>
        </p:spPr>
        <p:txBody>
          <a:bodyPr wrap="square" rtlCol="0">
            <a:spAutoFit/>
          </a:bodyPr>
          <a:lstStyle/>
          <a:p>
            <a:r>
              <a:rPr lang="en-GB" sz="1050" dirty="0" smtClean="0"/>
              <a:t>Graphical</a:t>
            </a:r>
            <a:endParaRPr lang="en-GB" sz="1050" dirty="0"/>
          </a:p>
        </p:txBody>
      </p:sp>
      <p:sp>
        <p:nvSpPr>
          <p:cNvPr id="24" name="TextBox 23"/>
          <p:cNvSpPr txBox="1"/>
          <p:nvPr/>
        </p:nvSpPr>
        <p:spPr>
          <a:xfrm>
            <a:off x="11477951" y="6403186"/>
            <a:ext cx="532462" cy="261610"/>
          </a:xfrm>
          <a:prstGeom prst="rect">
            <a:avLst/>
          </a:prstGeom>
          <a:solidFill>
            <a:srgbClr val="00B0F0"/>
          </a:solidFill>
        </p:spPr>
        <p:txBody>
          <a:bodyPr wrap="square" rtlCol="0">
            <a:spAutoFit/>
          </a:bodyPr>
          <a:lstStyle/>
          <a:p>
            <a:r>
              <a:rPr lang="en-GB" sz="1050" dirty="0" smtClean="0"/>
              <a:t>Visual</a:t>
            </a:r>
            <a:endParaRPr lang="en-GB" sz="1050" dirty="0"/>
          </a:p>
        </p:txBody>
      </p:sp>
      <p:sp>
        <p:nvSpPr>
          <p:cNvPr id="25" name="TextBox 24"/>
          <p:cNvSpPr txBox="1"/>
          <p:nvPr/>
        </p:nvSpPr>
        <p:spPr>
          <a:xfrm>
            <a:off x="6123428" y="5171330"/>
            <a:ext cx="1001046" cy="253916"/>
          </a:xfrm>
          <a:prstGeom prst="rect">
            <a:avLst/>
          </a:prstGeom>
          <a:solidFill>
            <a:srgbClr val="00B0F0"/>
          </a:solidFill>
        </p:spPr>
        <p:txBody>
          <a:bodyPr wrap="square" rtlCol="0">
            <a:spAutoFit/>
          </a:bodyPr>
          <a:lstStyle/>
          <a:p>
            <a:r>
              <a:rPr lang="en-GB" sz="1050" dirty="0" smtClean="0"/>
              <a:t>Cartographical</a:t>
            </a:r>
            <a:endParaRPr lang="en-GB" sz="1050" dirty="0"/>
          </a:p>
        </p:txBody>
      </p:sp>
      <p:pic>
        <p:nvPicPr>
          <p:cNvPr id="26" name="Picture 6" descr="https://www.field-studies-council.org/wp-content/uploads/2021/08/Enquiry-hexagons-1024x99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4677" y="1302324"/>
            <a:ext cx="814109" cy="7870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9"/>
          <a:srcRect l="13306" t="22429" r="59993" b="33903"/>
          <a:stretch/>
        </p:blipFill>
        <p:spPr>
          <a:xfrm>
            <a:off x="34705" y="5300021"/>
            <a:ext cx="1620976" cy="1060388"/>
          </a:xfrm>
          <a:prstGeom prst="rect">
            <a:avLst/>
          </a:prstGeom>
        </p:spPr>
      </p:pic>
      <p:sp>
        <p:nvSpPr>
          <p:cNvPr id="22" name="TextBox 21"/>
          <p:cNvSpPr txBox="1"/>
          <p:nvPr/>
        </p:nvSpPr>
        <p:spPr>
          <a:xfrm>
            <a:off x="133382" y="6276228"/>
            <a:ext cx="750769" cy="253916"/>
          </a:xfrm>
          <a:prstGeom prst="rect">
            <a:avLst/>
          </a:prstGeom>
          <a:solidFill>
            <a:srgbClr val="92D050"/>
          </a:solidFill>
        </p:spPr>
        <p:txBody>
          <a:bodyPr wrap="square" rtlCol="0">
            <a:spAutoFit/>
          </a:bodyPr>
          <a:lstStyle/>
          <a:p>
            <a:r>
              <a:rPr lang="en-GB" sz="1050" dirty="0" smtClean="0"/>
              <a:t>Graphical</a:t>
            </a:r>
            <a:endParaRPr lang="en-GB" sz="1050" dirty="0"/>
          </a:p>
        </p:txBody>
      </p:sp>
    </p:spTree>
    <p:extLst>
      <p:ext uri="{BB962C8B-B14F-4D97-AF65-F5344CB8AC3E}">
        <p14:creationId xmlns:p14="http://schemas.microsoft.com/office/powerpoint/2010/main" val="124054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B05E3A-8FD0-B645-8118-4F4C69A4D1E6}"/>
              </a:ext>
            </a:extLst>
          </p:cNvPr>
          <p:cNvSpPr txBox="1"/>
          <p:nvPr/>
        </p:nvSpPr>
        <p:spPr>
          <a:xfrm>
            <a:off x="48303" y="109181"/>
            <a:ext cx="5719015" cy="6794168"/>
          </a:xfrm>
          <a:prstGeom prst="rect">
            <a:avLst/>
          </a:prstGeom>
          <a:noFill/>
        </p:spPr>
        <p:txBody>
          <a:bodyPr wrap="square" rtlCol="0">
            <a:spAutoFit/>
          </a:bodyPr>
          <a:lstStyle/>
          <a:p>
            <a:r>
              <a:rPr lang="en-US" sz="1100" u="sng" dirty="0">
                <a:solidFill>
                  <a:srgbClr val="00B050"/>
                </a:solidFill>
              </a:rPr>
              <a:t>Physical geography fieldwork enquiry: </a:t>
            </a:r>
            <a:r>
              <a:rPr lang="en-US" sz="1100" u="sng" dirty="0"/>
              <a:t>How and why does Cold Knapp Beach Change from west to east? </a:t>
            </a:r>
            <a:r>
              <a:rPr lang="en-US" sz="1100" dirty="0"/>
              <a:t>		</a:t>
            </a:r>
            <a:endParaRPr lang="en-US" sz="1100" dirty="0" smtClean="0"/>
          </a:p>
          <a:p>
            <a:r>
              <a:rPr lang="en-US" sz="1100" u="sng" dirty="0" smtClean="0">
                <a:solidFill>
                  <a:srgbClr val="00B050"/>
                </a:solidFill>
              </a:rPr>
              <a:t>Secondary </a:t>
            </a:r>
            <a:r>
              <a:rPr lang="en-US" sz="1100" u="sng" dirty="0" smtClean="0">
                <a:solidFill>
                  <a:srgbClr val="00B050"/>
                </a:solidFill>
              </a:rPr>
              <a:t>Data</a:t>
            </a:r>
          </a:p>
          <a:p>
            <a:r>
              <a:rPr lang="en-US" sz="1100" dirty="0" smtClean="0"/>
              <a:t>No secondary data was used.</a:t>
            </a:r>
          </a:p>
          <a:p>
            <a:endParaRPr lang="en-US" sz="1100" dirty="0"/>
          </a:p>
          <a:p>
            <a:r>
              <a:rPr lang="en-US" sz="1100" u="sng" dirty="0">
                <a:solidFill>
                  <a:srgbClr val="00B050"/>
                </a:solidFill>
              </a:rPr>
              <a:t>Analysis</a:t>
            </a:r>
          </a:p>
          <a:p>
            <a:r>
              <a:rPr lang="en-US" sz="1050" dirty="0" smtClean="0"/>
              <a:t>The </a:t>
            </a:r>
            <a:r>
              <a:rPr lang="en-US" sz="1050" b="1" dirty="0" smtClean="0"/>
              <a:t>line graph of the beach profiles </a:t>
            </a:r>
            <a:r>
              <a:rPr lang="en-US" sz="1050" dirty="0" smtClean="0"/>
              <a:t>showed that Site 1 (West) was a narrower beach, where as Site 2 (East) was a wider beach. The steepness was similar with some sections steeper in Site 1. </a:t>
            </a:r>
          </a:p>
          <a:p>
            <a:r>
              <a:rPr lang="en-US" sz="1050" dirty="0" smtClean="0"/>
              <a:t>The </a:t>
            </a:r>
            <a:r>
              <a:rPr lang="en-US" sz="1050" b="1" dirty="0" smtClean="0"/>
              <a:t>proportional circles/ pie chart on map </a:t>
            </a:r>
            <a:r>
              <a:rPr lang="en-US" sz="1050" dirty="0" smtClean="0"/>
              <a:t>shows that sediment was larger and more angular (50%) in Site 1 (West) compared to smaller sediment and rounder sediment in Site 2 (East).</a:t>
            </a:r>
          </a:p>
          <a:p>
            <a:r>
              <a:rPr lang="en-US" sz="1050" dirty="0" smtClean="0"/>
              <a:t>The </a:t>
            </a:r>
            <a:r>
              <a:rPr lang="en-US" sz="1050" b="1" dirty="0" smtClean="0"/>
              <a:t>annotated field sketches </a:t>
            </a:r>
            <a:r>
              <a:rPr lang="en-US" sz="1050" dirty="0" smtClean="0"/>
              <a:t>showed that both sites were experiencing longshore drift and attrition, and were part of a bay landform between two headlands. </a:t>
            </a:r>
          </a:p>
          <a:p>
            <a:endParaRPr lang="en-US" sz="1100" dirty="0"/>
          </a:p>
          <a:p>
            <a:r>
              <a:rPr lang="en-US" sz="1100" u="sng" dirty="0">
                <a:solidFill>
                  <a:srgbClr val="00B050"/>
                </a:solidFill>
              </a:rPr>
              <a:t>Conclusion</a:t>
            </a:r>
          </a:p>
          <a:p>
            <a:r>
              <a:rPr lang="en-US" sz="1050" dirty="0" smtClean="0"/>
              <a:t>In conclusion the beach changed from west to east. The beach was wider and with smaller more rounded sediment on the east end.  This is because of the SW prevailing wind which moved sediment from the west to the east side, so more sediment was found here.  Additionally, the sediment was smaller and more rounded as it would have experienced higher levels of attrition. </a:t>
            </a:r>
          </a:p>
          <a:p>
            <a:r>
              <a:rPr lang="en-US" sz="1050" b="1" u="sng" dirty="0" smtClean="0"/>
              <a:t>This proved my hypothesis</a:t>
            </a:r>
            <a:r>
              <a:rPr lang="en-US" sz="1050" dirty="0" smtClean="0"/>
              <a:t> that Site 2 (East) would have smaller/rounded sediment and a wider beach.  However, the data </a:t>
            </a:r>
            <a:r>
              <a:rPr lang="en-US" sz="1050" b="1" u="sng" dirty="0" smtClean="0"/>
              <a:t>disproved my hypothesis </a:t>
            </a:r>
            <a:r>
              <a:rPr lang="en-US" sz="1050" dirty="0" smtClean="0"/>
              <a:t>that Site 2 would be steeper. </a:t>
            </a:r>
            <a:endParaRPr lang="en-US" sz="1050" dirty="0"/>
          </a:p>
          <a:p>
            <a:endParaRPr lang="en-US" sz="1100" dirty="0"/>
          </a:p>
          <a:p>
            <a:r>
              <a:rPr lang="en-US" sz="1100" u="sng" dirty="0">
                <a:solidFill>
                  <a:srgbClr val="00B050"/>
                </a:solidFill>
              </a:rPr>
              <a:t>Evaluation</a:t>
            </a:r>
          </a:p>
          <a:p>
            <a:r>
              <a:rPr lang="en-US" sz="1050" dirty="0" smtClean="0"/>
              <a:t>My investigation was </a:t>
            </a:r>
            <a:r>
              <a:rPr lang="en-US" sz="1050" u="sng" dirty="0" smtClean="0"/>
              <a:t>successful</a:t>
            </a:r>
            <a:r>
              <a:rPr lang="en-US" sz="1050" dirty="0" smtClean="0"/>
              <a:t> as I was able to mostly </a:t>
            </a:r>
            <a:r>
              <a:rPr lang="en-US" sz="1050" u="sng" dirty="0" smtClean="0"/>
              <a:t>prove my hypothesis</a:t>
            </a:r>
            <a:r>
              <a:rPr lang="en-US" sz="1050" dirty="0" smtClean="0"/>
              <a:t>. </a:t>
            </a:r>
          </a:p>
          <a:p>
            <a:r>
              <a:rPr lang="en-US" sz="1050" b="1" dirty="0" smtClean="0"/>
              <a:t>Validity</a:t>
            </a:r>
            <a:r>
              <a:rPr lang="en-US" sz="1050" dirty="0" smtClean="0"/>
              <a:t> – The methods selected were valid as they help to access the changes in the beach from west to east. However, assessing the wave direction (using an orange &amp; compass), as well as completing a wave count (using a timer) would have given more information about why the beach had changed  (longshore drift and destructive waves).  </a:t>
            </a:r>
          </a:p>
          <a:p>
            <a:r>
              <a:rPr lang="en-US" sz="1050" dirty="0" smtClean="0"/>
              <a:t>The most useful method was the sediment size, as this quantitative method showed a clear comparison between west and east ends of the beach. The least useful method was the sediment shape as the key and judgement of angularity was subjective and could be mistaken. The beach profile was valid, but tricky and again could have mistakes in both distance and angle.  </a:t>
            </a:r>
          </a:p>
          <a:p>
            <a:r>
              <a:rPr lang="en-US" sz="1050" b="1" dirty="0" smtClean="0"/>
              <a:t>Accuracy &amp; Reliability </a:t>
            </a:r>
            <a:r>
              <a:rPr lang="en-US" sz="1050" dirty="0" smtClean="0"/>
              <a:t>– I was mostly able to accurately collect all primary data, and I would be able to repeat the investigation. I would suggest the beach profile would need to be completed again to increase accuracy and compare results. Overall, my data presentation was useful. However, the pie charts were subjective, and limited due to bias selecting of pebbles and judgement of shape.  Additionally, our conclusions rely on the proportional circles to show sediment size which again could be based on bias selecting of pebbles, therefore this may reduce the validity and accuracy of my conclusion. To improve, we should use other methods, such as wave count, wave direction and also increase our sample size along the beach (perhaps two more sites).  Further improvements could be to collate our classes data, and then create an average of profile and sediment to increase the accuracy and therefore validity of the data. </a:t>
            </a:r>
            <a:endParaRPr lang="en-US" sz="1050" dirty="0"/>
          </a:p>
        </p:txBody>
      </p:sp>
      <p:sp>
        <p:nvSpPr>
          <p:cNvPr id="3" name="TextBox 2">
            <a:extLst>
              <a:ext uri="{FF2B5EF4-FFF2-40B4-BE49-F238E27FC236}">
                <a16:creationId xmlns:a16="http://schemas.microsoft.com/office/drawing/2014/main" id="{03EAB3BF-F77A-2F4B-9549-20C73EA7E149}"/>
              </a:ext>
            </a:extLst>
          </p:cNvPr>
          <p:cNvSpPr txBox="1"/>
          <p:nvPr/>
        </p:nvSpPr>
        <p:spPr>
          <a:xfrm>
            <a:off x="6211403" y="109181"/>
            <a:ext cx="5719015" cy="6663363"/>
          </a:xfrm>
          <a:prstGeom prst="rect">
            <a:avLst/>
          </a:prstGeom>
          <a:noFill/>
        </p:spPr>
        <p:txBody>
          <a:bodyPr wrap="square" rtlCol="0">
            <a:spAutoFit/>
          </a:bodyPr>
          <a:lstStyle/>
          <a:p>
            <a:r>
              <a:rPr lang="en-US" sz="1200" u="sng" dirty="0">
                <a:solidFill>
                  <a:srgbClr val="00B0F0"/>
                </a:solidFill>
              </a:rPr>
              <a:t>Human geography fieldwork enquiry: </a:t>
            </a:r>
            <a:r>
              <a:rPr lang="en-US" sz="1200" u="sng" dirty="0"/>
              <a:t>Are there social inequalities in Bristol</a:t>
            </a:r>
            <a:r>
              <a:rPr lang="en-US" sz="1200" u="sng" dirty="0" smtClean="0"/>
              <a:t>?</a:t>
            </a:r>
            <a:endParaRPr lang="en-US" sz="1200" dirty="0" smtClean="0"/>
          </a:p>
          <a:p>
            <a:r>
              <a:rPr lang="en-US" sz="1200" u="sng" dirty="0">
                <a:solidFill>
                  <a:srgbClr val="00B0F0"/>
                </a:solidFill>
              </a:rPr>
              <a:t>Secondary Data</a:t>
            </a:r>
          </a:p>
          <a:p>
            <a:r>
              <a:rPr lang="en-US" sz="1100" b="1" dirty="0" smtClean="0"/>
              <a:t>Stoke Bishop </a:t>
            </a:r>
            <a:r>
              <a:rPr lang="en-US" sz="1100" dirty="0" smtClean="0"/>
              <a:t>= Had higher life expectancy (6 years higher in males), half the amount of premature deaths, 1/3 of crimes (52 per 1000), 75% of people have a mortgage. </a:t>
            </a:r>
          </a:p>
          <a:p>
            <a:r>
              <a:rPr lang="en-US" sz="1100" b="1" dirty="0" smtClean="0"/>
              <a:t>Lawrence Hill </a:t>
            </a:r>
            <a:r>
              <a:rPr lang="en-US" sz="1100" dirty="0" smtClean="0"/>
              <a:t>= Lower life expectancy (74 years in males), higher premature deaths (546 per 100,000 people), lower GCSE attainment, and only 20% of people have a mortgage.</a:t>
            </a:r>
          </a:p>
          <a:p>
            <a:endParaRPr lang="en-US" sz="1200" dirty="0"/>
          </a:p>
          <a:p>
            <a:r>
              <a:rPr lang="en-US" sz="1200" u="sng" dirty="0">
                <a:solidFill>
                  <a:srgbClr val="00B0F0"/>
                </a:solidFill>
              </a:rPr>
              <a:t>Analysis</a:t>
            </a:r>
          </a:p>
          <a:p>
            <a:r>
              <a:rPr lang="en-US" sz="1100" dirty="0"/>
              <a:t>The </a:t>
            </a:r>
            <a:r>
              <a:rPr lang="en-US" sz="1100" b="1" dirty="0"/>
              <a:t>service tally </a:t>
            </a:r>
            <a:r>
              <a:rPr lang="en-US" sz="1100" b="1" dirty="0" smtClean="0"/>
              <a:t>bar chart </a:t>
            </a:r>
            <a:r>
              <a:rPr lang="en-US" sz="1100" dirty="0" smtClean="0"/>
              <a:t>shows </a:t>
            </a:r>
            <a:r>
              <a:rPr lang="en-US" sz="1100" dirty="0"/>
              <a:t>that Stoke Bishop has less variety of services </a:t>
            </a:r>
            <a:r>
              <a:rPr lang="en-US" sz="1100" dirty="0" err="1"/>
              <a:t>eg</a:t>
            </a:r>
            <a:r>
              <a:rPr lang="en-US" sz="1100" dirty="0"/>
              <a:t>: shops (incl. convenience store, charity shop, jewelers, petrol station), libraries and village halls than Lawrence Hill.  </a:t>
            </a:r>
          </a:p>
          <a:p>
            <a:r>
              <a:rPr lang="en-US" sz="1100" dirty="0"/>
              <a:t>The </a:t>
            </a:r>
            <a:r>
              <a:rPr lang="en-US" sz="1100" b="1" dirty="0"/>
              <a:t>crime </a:t>
            </a:r>
            <a:r>
              <a:rPr lang="en-US" sz="1100" b="1" dirty="0" smtClean="0"/>
              <a:t>perception radar diagram </a:t>
            </a:r>
            <a:r>
              <a:rPr lang="en-US" sz="1100" dirty="0"/>
              <a:t>survey shows Stoke Bishop has a better crime perception score for visible graffiti, CCTV cameras, narrow and dark streets than Lawrence Hill.</a:t>
            </a:r>
          </a:p>
          <a:p>
            <a:r>
              <a:rPr lang="en-US" sz="1100" dirty="0"/>
              <a:t>The </a:t>
            </a:r>
            <a:r>
              <a:rPr lang="en-US" sz="1100" b="1" dirty="0" smtClean="0"/>
              <a:t>annotated field sketches </a:t>
            </a:r>
            <a:r>
              <a:rPr lang="en-US" sz="1100" dirty="0"/>
              <a:t>shows Stoke Bishop has wider streets, room for parking, greener and more spacious gardens than Lawrence Hill</a:t>
            </a:r>
            <a:r>
              <a:rPr lang="en-US" sz="1100" dirty="0" smtClean="0"/>
              <a:t>.</a:t>
            </a:r>
          </a:p>
          <a:p>
            <a:r>
              <a:rPr lang="en-US" sz="1100" b="1" dirty="0" smtClean="0"/>
              <a:t>Secondary data </a:t>
            </a:r>
            <a:r>
              <a:rPr lang="en-US" sz="1100" dirty="0" smtClean="0"/>
              <a:t>shows clear social inequalities in health, income, security and education</a:t>
            </a:r>
            <a:r>
              <a:rPr lang="en-US" sz="1200" dirty="0" smtClean="0"/>
              <a:t>.</a:t>
            </a:r>
            <a:endParaRPr lang="en-US" sz="1200" dirty="0"/>
          </a:p>
          <a:p>
            <a:endParaRPr lang="en-US" sz="1200" dirty="0"/>
          </a:p>
          <a:p>
            <a:r>
              <a:rPr lang="en-US" sz="1200" u="sng" dirty="0">
                <a:solidFill>
                  <a:srgbClr val="00B0F0"/>
                </a:solidFill>
              </a:rPr>
              <a:t>Conclusion</a:t>
            </a:r>
          </a:p>
          <a:p>
            <a:r>
              <a:rPr lang="en-US" sz="1100" dirty="0"/>
              <a:t>Stoke Bishop has worse access to facilities and </a:t>
            </a:r>
            <a:r>
              <a:rPr lang="en-US" sz="1100" dirty="0" smtClean="0"/>
              <a:t>services (greater car access?), </a:t>
            </a:r>
            <a:r>
              <a:rPr lang="en-US" sz="1100" dirty="0"/>
              <a:t>but less perceived crime and a more pleasant living environment</a:t>
            </a:r>
            <a:r>
              <a:rPr lang="en-US" sz="1100" dirty="0" smtClean="0"/>
              <a:t>. Lawrence Hill had better facilities, but higher crime and a less pleasant environment. </a:t>
            </a:r>
            <a:endParaRPr lang="en-US" sz="1100" dirty="0"/>
          </a:p>
          <a:p>
            <a:r>
              <a:rPr lang="en-US" sz="1100" dirty="0"/>
              <a:t>The evidence collected shows that there are large differences in access to facilities and services between these two areas in Bristol</a:t>
            </a:r>
            <a:r>
              <a:rPr lang="en-US" sz="1100" dirty="0" smtClean="0"/>
              <a:t>. Therefore, there are social inequalities in Bristol, with Lawrence Hill having higher levels of inequality and </a:t>
            </a:r>
            <a:r>
              <a:rPr lang="en-US" sz="1100" u="sng" dirty="0" smtClean="0"/>
              <a:t>social deprivation</a:t>
            </a:r>
            <a:r>
              <a:rPr lang="en-US" sz="1100" dirty="0" smtClean="0"/>
              <a:t>. </a:t>
            </a:r>
          </a:p>
          <a:p>
            <a:r>
              <a:rPr lang="en-US" sz="1100" b="1" u="sng" dirty="0" smtClean="0"/>
              <a:t>This proves my hypothesis. </a:t>
            </a:r>
            <a:endParaRPr lang="en-US" sz="1100" u="sng" dirty="0"/>
          </a:p>
          <a:p>
            <a:endParaRPr lang="en-US" sz="1200" dirty="0"/>
          </a:p>
          <a:p>
            <a:r>
              <a:rPr lang="en-US" sz="1200" u="sng" dirty="0">
                <a:solidFill>
                  <a:srgbClr val="00B0F0"/>
                </a:solidFill>
              </a:rPr>
              <a:t>Evaluation</a:t>
            </a:r>
          </a:p>
          <a:p>
            <a:r>
              <a:rPr lang="en-US" sz="1100" dirty="0" smtClean="0"/>
              <a:t>My investigation was successful as I was able to answer my key question. </a:t>
            </a:r>
          </a:p>
          <a:p>
            <a:r>
              <a:rPr lang="en-US" sz="1100" b="1" dirty="0" smtClean="0"/>
              <a:t>Validity</a:t>
            </a:r>
            <a:r>
              <a:rPr lang="en-US" sz="1100" dirty="0" smtClean="0"/>
              <a:t> - The methods selected were </a:t>
            </a:r>
            <a:r>
              <a:rPr lang="en-US" sz="1100" u="sng" dirty="0" smtClean="0"/>
              <a:t>valid</a:t>
            </a:r>
            <a:r>
              <a:rPr lang="en-US" sz="1100" dirty="0" smtClean="0"/>
              <a:t> as they provided data to prove my hypothesis. The most useful method was service tally. Presented on a bar chart, allowed for spatial patterns to become evident, however, total score wasn’t always obvious. Secondary data was also useful. The least useful method was the field sketch, this visual method was too subjective.  </a:t>
            </a:r>
          </a:p>
          <a:p>
            <a:r>
              <a:rPr lang="en-US" sz="1100" b="1" dirty="0" smtClean="0"/>
              <a:t>Accuracy &amp; Reliability </a:t>
            </a:r>
            <a:r>
              <a:rPr lang="en-US" sz="1100" dirty="0" smtClean="0"/>
              <a:t>– I was able to </a:t>
            </a:r>
            <a:r>
              <a:rPr lang="en-US" sz="1100" u="sng" dirty="0" smtClean="0"/>
              <a:t>accurately</a:t>
            </a:r>
            <a:r>
              <a:rPr lang="en-US" sz="1100" dirty="0" smtClean="0"/>
              <a:t> collect all primary data and I would be able to </a:t>
            </a:r>
            <a:r>
              <a:rPr lang="en-US" sz="1100" u="sng" dirty="0" smtClean="0"/>
              <a:t>repeat</a:t>
            </a:r>
            <a:r>
              <a:rPr lang="en-US" sz="1100" dirty="0" smtClean="0"/>
              <a:t> the investigation again. An issue to consider would be the time of day, and day of the week, &amp; weather conditions as these could have impacted on our results. However, my conclusions are most likely </a:t>
            </a:r>
            <a:r>
              <a:rPr lang="en-US" sz="1100" u="sng" dirty="0" smtClean="0"/>
              <a:t>reliable as my data is accurate</a:t>
            </a:r>
            <a:r>
              <a:rPr lang="en-US" sz="1100" dirty="0" smtClean="0"/>
              <a:t>. To improve the accuracy a greater sample size would be needed, and more sites used across Bristol to get a better picture of social deprivation.</a:t>
            </a:r>
            <a:endParaRPr lang="en-US" sz="1100" dirty="0"/>
          </a:p>
        </p:txBody>
      </p:sp>
      <p:pic>
        <p:nvPicPr>
          <p:cNvPr id="4" name="Picture 6" descr="https://www.field-studies-council.org/wp-content/uploads/2021/08/Enquiry-hexagons-1024x9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7128" y="109181"/>
            <a:ext cx="814109" cy="787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oke bishop brist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2248" y="4175511"/>
            <a:ext cx="1053872" cy="702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d Knap Beach (Barry Island) - Glamorgan | UK Beach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091" y="381171"/>
            <a:ext cx="871227" cy="58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4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6872A435C38B4C93B3AEEF7804BA1D" ma:contentTypeVersion="18" ma:contentTypeDescription="Create a new document." ma:contentTypeScope="" ma:versionID="2c540aca25d373f0d2f8d1c1d76b745b">
  <xsd:schema xmlns:xsd="http://www.w3.org/2001/XMLSchema" xmlns:xs="http://www.w3.org/2001/XMLSchema" xmlns:p="http://schemas.microsoft.com/office/2006/metadata/properties" xmlns:ns3="b3e1c26a-234b-444e-a3e2-9a456977996e" xmlns:ns4="2b499b9e-4fbb-40bf-be48-653577143cd3" targetNamespace="http://schemas.microsoft.com/office/2006/metadata/properties" ma:root="true" ma:fieldsID="441f5aade3588029dc8e2a2226f6fe59" ns3:_="" ns4:_="">
    <xsd:import namespace="b3e1c26a-234b-444e-a3e2-9a456977996e"/>
    <xsd:import namespace="2b499b9e-4fbb-40bf-be48-653577143c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1c26a-234b-444e-a3e2-9a4569779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99b9e-4fbb-40bf-be48-653577143c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3e1c26a-234b-444e-a3e2-9a456977996e" xsi:nil="true"/>
  </documentManagement>
</p:properties>
</file>

<file path=customXml/itemProps1.xml><?xml version="1.0" encoding="utf-8"?>
<ds:datastoreItem xmlns:ds="http://schemas.openxmlformats.org/officeDocument/2006/customXml" ds:itemID="{9C9F1769-9B82-41C6-86CE-3BEFA9522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e1c26a-234b-444e-a3e2-9a456977996e"/>
    <ds:schemaRef ds:uri="2b499b9e-4fbb-40bf-be48-653577143c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C19B1-81C1-45BF-8B01-04617E513FB2}">
  <ds:schemaRefs>
    <ds:schemaRef ds:uri="http://schemas.microsoft.com/sharepoint/v3/contenttype/forms"/>
  </ds:schemaRefs>
</ds:datastoreItem>
</file>

<file path=customXml/itemProps3.xml><?xml version="1.0" encoding="utf-8"?>
<ds:datastoreItem xmlns:ds="http://schemas.openxmlformats.org/officeDocument/2006/customXml" ds:itemID="{08FE95E8-530F-4525-901A-4FEC92529EEF}">
  <ds:schemaRef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b3e1c26a-234b-444e-a3e2-9a456977996e"/>
    <ds:schemaRef ds:uri="http://schemas.microsoft.com/office/infopath/2007/PartnerControls"/>
    <ds:schemaRef ds:uri="2b499b9e-4fbb-40bf-be48-653577143cd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604</TotalTime>
  <Words>1747</Words>
  <Application>Microsoft Office PowerPoint</Application>
  <PresentationFormat>Widescreen</PresentationFormat>
  <Paragraphs>150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Hughes</dc:creator>
  <cp:lastModifiedBy>J Howell-Davis</cp:lastModifiedBy>
  <cp:revision>37</cp:revision>
  <dcterms:created xsi:type="dcterms:W3CDTF">2024-04-29T18:38:21Z</dcterms:created>
  <dcterms:modified xsi:type="dcterms:W3CDTF">2024-05-16T08:35:39Z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0x0101009C6872A435C38B4C93B3AEEF7804BA1D</vt:lpwstr>
  </property>
</Properties>
</file>