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8"/>
  </p:notesMasterIdLst>
  <p:sldIdLst>
    <p:sldId id="305" r:id="rId4"/>
    <p:sldId id="317" r:id="rId5"/>
    <p:sldId id="316" r:id="rId6"/>
    <p:sldId id="306" r:id="rId7"/>
    <p:sldId id="307" r:id="rId8"/>
    <p:sldId id="308" r:id="rId9"/>
    <p:sldId id="310" r:id="rId10"/>
    <p:sldId id="309" r:id="rId11"/>
    <p:sldId id="311" r:id="rId12"/>
    <p:sldId id="312" r:id="rId13"/>
    <p:sldId id="313" r:id="rId14"/>
    <p:sldId id="314" r:id="rId15"/>
    <p:sldId id="315" r:id="rId16"/>
    <p:sldId id="318" r:id="rId17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0CF7A18-3E53-4295-B204-F5C4CBF6908F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B58AF3E-037F-45ED-BD49-D8CFA84F2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670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DEDE-FACA-4FF2-B6F7-F904623FE7F4}" type="datetime1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4CF8-BC6C-41BA-BCDF-0308FD71C4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80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3988"/>
            <a:ext cx="1612901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2382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2B83-ED40-494D-8F53-3DDCDE259C36}" type="datetime1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4CF8-BC6C-41BA-BCDF-0308FD71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52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D042-2E2A-4710-A2EE-244F2261BA7B}" type="datetime1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4CF8-BC6C-41BA-BCDF-0308FD71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406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AC1-7DA4-4562-BA2C-DCAAD81A2978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83A9-6B7A-4592-9D9D-ECE70D85D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53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AC1-7DA4-4562-BA2C-DCAAD81A2978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83A9-6B7A-4592-9D9D-ECE70D85D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18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AC1-7DA4-4562-BA2C-DCAAD81A2978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83A9-6B7A-4592-9D9D-ECE70D85D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243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AC1-7DA4-4562-BA2C-DCAAD81A2978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83A9-6B7A-4592-9D9D-ECE70D85D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189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AC1-7DA4-4562-BA2C-DCAAD81A2978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83A9-6B7A-4592-9D9D-ECE70D85D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853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AC1-7DA4-4562-BA2C-DCAAD81A2978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83A9-6B7A-4592-9D9D-ECE70D85D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39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AC1-7DA4-4562-BA2C-DCAAD81A2978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83A9-6B7A-4592-9D9D-ECE70D85D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537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AC1-7DA4-4562-BA2C-DCAAD81A2978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83A9-6B7A-4592-9D9D-ECE70D85D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33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960" y="1734732"/>
            <a:ext cx="10515600" cy="404025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q"/>
              <a:defRPr sz="220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AC3-6D1E-4866-8B4A-79EEAF91C392}" type="datetime1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4CF8-BC6C-41BA-BCDF-0308FD71C4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80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3988"/>
            <a:ext cx="1612901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80"/>
                  </a:outerShdw>
                </a:effectLst>
              </a14:hiddenEffects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338183" y="288213"/>
            <a:ext cx="10381377" cy="911414"/>
          </a:xfrm>
        </p:spPr>
        <p:txBody>
          <a:bodyPr/>
          <a:lstStyle>
            <a:lvl1pPr algn="l">
              <a:defRPr>
                <a:solidFill>
                  <a:srgbClr val="FFC000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939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AC1-7DA4-4562-BA2C-DCAAD81A2978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83A9-6B7A-4592-9D9D-ECE70D85D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921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AC1-7DA4-4562-BA2C-DCAAD81A2978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83A9-6B7A-4592-9D9D-ECE70D85D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475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AC1-7DA4-4562-BA2C-DCAAD81A2978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83A9-6B7A-4592-9D9D-ECE70D85D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3354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428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79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5199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206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38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6189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5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2" y="1593849"/>
            <a:ext cx="10709114" cy="1325563"/>
          </a:xfrm>
        </p:spPr>
        <p:txBody>
          <a:bodyPr>
            <a:normAutofit/>
          </a:bodyPr>
          <a:lstStyle>
            <a:lvl1pPr marL="571500" indent="-571500">
              <a:buFont typeface="Wingdings" panose="05000000000000000000" pitchFamily="2" charset="2"/>
              <a:buChar char="q"/>
              <a:defRPr sz="240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8349-2DBF-4C2F-B30D-5553787CA749}" type="datetime1">
              <a:rPr lang="en-GB" smtClean="0"/>
              <a:t>24/04/2024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4CF8-BC6C-41BA-BCDF-0308FD71C44B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80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3988"/>
            <a:ext cx="1612901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126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1794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889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66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84806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151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79337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27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145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1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A3FC-ADF7-43E9-93B5-3AAC95585814}" type="datetime1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4CF8-BC6C-41BA-BCDF-0308FD71C44B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80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3988"/>
            <a:ext cx="1612901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80"/>
                  </a:outerShdw>
                </a:effectLst>
              </a14:hiddenEffects>
            </a:ext>
          </a:extLst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1338183" y="288213"/>
            <a:ext cx="10381377" cy="911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FC000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463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05E9E-C7F3-45E1-BA42-C47858DE792A}" type="datetime1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4CF8-BC6C-41BA-BCDF-0308FD71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19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D0F9-481D-4ACE-97CF-1080C0690214}" type="datetime1">
              <a:rPr lang="en-GB" smtClean="0"/>
              <a:t>24/04/2024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4CF8-BC6C-41BA-BCDF-0308FD71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533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498F-6B38-4749-9973-9C76AED5F65D}" type="datetime1">
              <a:rPr lang="en-GB" smtClean="0"/>
              <a:t>24/04/2024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4CF8-BC6C-41BA-BCDF-0308FD71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930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2903-78CA-4735-957B-D01A00882DA2}" type="datetime1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4CF8-BC6C-41BA-BCDF-0308FD71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872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018E-07B3-41C5-A413-D73E88DF518F}" type="datetime1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4CF8-BC6C-41BA-BCDF-0308FD71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104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196D1-98D0-416A-BE84-A265F45A0F3B}" type="datetime1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64CF8-BC6C-41BA-BCDF-0308FD71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59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28AC1-7DA4-4562-BA2C-DCAAD81A2978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E83A9-6B7A-4592-9D9D-ECE70D85D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90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8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.uk/url?sa=i&amp;rct=j&amp;q=&amp;esrc=s&amp;source=images&amp;cd=&amp;cad=rja&amp;uact=8&amp;ved=0ahUKEwjmn_TJw4TXAhUDDMAKHTuFB_UQjRwIBw&amp;url=http://www.st-maryshigh.hereford.sch.uk/&amp;psig=AOvVaw1zR7_WOncKM6FHZngAOnNs&amp;ust=1508771878331335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400947"/>
            <a:ext cx="9144000" cy="827903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Spirituality Twilight</a:t>
            </a:r>
            <a:endParaRPr lang="en-GB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261" y="2228850"/>
            <a:ext cx="11801475" cy="4400550"/>
          </a:xfrm>
        </p:spPr>
        <p:txBody>
          <a:bodyPr/>
          <a:lstStyle/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Thursday 25</a:t>
            </a:r>
            <a:r>
              <a:rPr lang="en-GB" sz="28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</a:t>
            </a: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April 2024</a:t>
            </a:r>
          </a:p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AGENDA</a:t>
            </a:r>
          </a:p>
          <a:p>
            <a:endParaRPr lang="en-GB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Opening prayer and Gospel reading </a:t>
            </a: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– Rebecca</a:t>
            </a:r>
          </a:p>
          <a:p>
            <a:pPr algn="l"/>
            <a:endParaRPr lang="en-GB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Summary of last week’s INSET –</a:t>
            </a:r>
            <a:r>
              <a:rPr lang="en-GB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Stuart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endParaRPr lang="en-GB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n-GB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Summary of staff feedback last week </a:t>
            </a: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- Dan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endParaRPr lang="en-GB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l"/>
            <a:endParaRPr lang="en-GB" b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algn="l"/>
            <a:endParaRPr lang="en-GB" b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4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3960" y="1734732"/>
            <a:ext cx="10515600" cy="4393352"/>
          </a:xfrm>
        </p:spPr>
        <p:txBody>
          <a:bodyPr>
            <a:normAutofit/>
          </a:bodyPr>
          <a:lstStyle/>
          <a:p>
            <a:r>
              <a:rPr lang="en-GB" sz="4000" dirty="0" smtClean="0"/>
              <a:t>We show that we are grateful by modelling good behaviour – looking after our school site, picking up litter.</a:t>
            </a:r>
          </a:p>
          <a:p>
            <a:r>
              <a:rPr lang="en-GB" sz="4000" dirty="0" smtClean="0"/>
              <a:t>Patience and good listening.</a:t>
            </a:r>
          </a:p>
          <a:p>
            <a:r>
              <a:rPr lang="en-GB" sz="4000" dirty="0" smtClean="0"/>
              <a:t>Generous with your time (to help others).</a:t>
            </a:r>
          </a:p>
          <a:p>
            <a:r>
              <a:rPr lang="en-GB" sz="4000" dirty="0" smtClean="0"/>
              <a:t>Inspiring them to </a:t>
            </a:r>
            <a:r>
              <a:rPr lang="en-GB" sz="4000" dirty="0" err="1" smtClean="0"/>
              <a:t>persue</a:t>
            </a:r>
            <a:r>
              <a:rPr lang="en-GB" sz="4000" dirty="0" smtClean="0"/>
              <a:t> careers for the sake of others – caring/teaching.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Grateful &amp; Generous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79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000" dirty="0" smtClean="0"/>
              <a:t>Teaching students why something is the right thing to do, not just because it is a school rule e.g. being on time will be important when they go into the workplace, uniform etc.</a:t>
            </a:r>
          </a:p>
          <a:p>
            <a:r>
              <a:rPr lang="en-GB" sz="3000" dirty="0" smtClean="0"/>
              <a:t>Opportunity to address mistakes and learn from them.</a:t>
            </a:r>
          </a:p>
          <a:p>
            <a:r>
              <a:rPr lang="en-GB" sz="3000" dirty="0" smtClean="0"/>
              <a:t>We show that we are discerning by explaining the consequences of their actions and the impact it will have on them and others.</a:t>
            </a:r>
          </a:p>
          <a:p>
            <a:r>
              <a:rPr lang="en-GB" sz="3000" dirty="0" smtClean="0"/>
              <a:t>Enabling pupils to make sound decisions – consider choices, consequences, impact on self, others, planet. Being thoughtful in our own reactions, decisions, actions – to pupils/colleagues.</a:t>
            </a:r>
            <a:endParaRPr lang="en-GB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Attentive &amp; Discerning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73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Role models/setting a good example, older students being role models.</a:t>
            </a:r>
          </a:p>
          <a:p>
            <a:r>
              <a:rPr lang="en-GB" sz="4000" dirty="0" smtClean="0"/>
              <a:t>Demonstrating positive emotional regulation.</a:t>
            </a:r>
          </a:p>
          <a:p>
            <a:r>
              <a:rPr lang="en-GB" sz="4000" dirty="0" smtClean="0"/>
              <a:t>Teaching students to have intent/meaning in life – what kind of person do you want to be?</a:t>
            </a:r>
          </a:p>
          <a:p>
            <a:r>
              <a:rPr lang="en-GB" sz="4000" dirty="0" smtClean="0"/>
              <a:t>Giving children a voice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Intentional &amp; Prophetic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77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1474" y="1734731"/>
            <a:ext cx="11277600" cy="47944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000" dirty="0" smtClean="0"/>
              <a:t>In your groups think about</a:t>
            </a:r>
          </a:p>
          <a:p>
            <a:pPr marL="0" indent="0">
              <a:buNone/>
            </a:pPr>
            <a:endParaRPr lang="en-GB" sz="4000" dirty="0" smtClean="0"/>
          </a:p>
          <a:p>
            <a:r>
              <a:rPr lang="en-GB" sz="4000" dirty="0" smtClean="0"/>
              <a:t>How can we teach this?</a:t>
            </a:r>
          </a:p>
          <a:p>
            <a:pPr marL="0" indent="0">
              <a:buNone/>
            </a:pPr>
            <a:endParaRPr lang="en-GB" sz="4000" dirty="0" smtClean="0"/>
          </a:p>
          <a:p>
            <a:r>
              <a:rPr lang="en-GB" sz="4000" dirty="0" smtClean="0"/>
              <a:t>How it makes our school a better place?</a:t>
            </a:r>
          </a:p>
          <a:p>
            <a:pPr marL="0" indent="0">
              <a:buNone/>
            </a:pPr>
            <a:endParaRPr lang="en-GB" sz="4000" dirty="0" smtClean="0"/>
          </a:p>
          <a:p>
            <a:r>
              <a:rPr lang="en-GB" sz="4000" dirty="0" smtClean="0"/>
              <a:t>What difference does it make?</a:t>
            </a:r>
            <a:endParaRPr lang="en-GB" sz="4000" dirty="0"/>
          </a:p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r>
              <a:rPr lang="en-GB" sz="4000" dirty="0" smtClean="0"/>
              <a:t>Each group will need to feedback towards the end of the session.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7584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Content Placeholder 4">
            <a:extLst>
              <a:ext uri="{FF2B5EF4-FFF2-40B4-BE49-F238E27FC236}">
                <a16:creationId xmlns:a16="http://schemas.microsoft.com/office/drawing/2014/main" id="{A20A0BA2-9AA1-4947-A679-09627372D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12" y="123826"/>
            <a:ext cx="8805863" cy="6462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000" b="1" dirty="0">
                <a:solidFill>
                  <a:srgbClr val="06449E"/>
                </a:solidFill>
                <a:cs typeface="Times New Roman" panose="02020603050405020304" pitchFamily="18" charset="0"/>
              </a:rPr>
              <a:t>Grateful</a:t>
            </a:r>
            <a:r>
              <a:rPr lang="en-GB" altLang="en-US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for their own gifts, for the gift of other people, and for the blessings of each day; and</a:t>
            </a:r>
            <a:r>
              <a:rPr lang="en-GB" altLang="en-US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000" b="1" dirty="0">
                <a:solidFill>
                  <a:srgbClr val="06449E"/>
                </a:solidFill>
                <a:cs typeface="Times New Roman" panose="02020603050405020304" pitchFamily="18" charset="0"/>
              </a:rPr>
              <a:t>generous</a:t>
            </a:r>
            <a:r>
              <a:rPr lang="en-GB" altLang="en-US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with their gifts, becoming men and women for others.</a:t>
            </a:r>
            <a:r>
              <a:rPr lang="en-GB" altLang="en-US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en-GB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en-US" sz="2000" b="1" dirty="0">
                <a:solidFill>
                  <a:srgbClr val="06449E"/>
                </a:solidFill>
                <a:cs typeface="Times New Roman" panose="02020603050405020304" pitchFamily="18" charset="0"/>
              </a:rPr>
              <a:t>Attentive</a:t>
            </a:r>
            <a:r>
              <a:rPr lang="en-GB" altLang="en-US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to their experience and to their vocation; and</a:t>
            </a:r>
            <a:r>
              <a:rPr lang="en-GB" altLang="en-US" sz="2000" b="1" dirty="0">
                <a:solidFill>
                  <a:srgbClr val="548DD4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000" b="1" dirty="0">
                <a:solidFill>
                  <a:srgbClr val="06449E"/>
                </a:solidFill>
                <a:cs typeface="Times New Roman" panose="02020603050405020304" pitchFamily="18" charset="0"/>
              </a:rPr>
              <a:t>discerning</a:t>
            </a:r>
            <a:r>
              <a:rPr lang="en-GB" altLang="en-US" sz="2000" b="1" dirty="0">
                <a:solidFill>
                  <a:srgbClr val="548DD4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about the choices they make and the effects of those choices. </a:t>
            </a:r>
            <a:endParaRPr lang="en-GB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en-US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Compassionate 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towards others, near and far, especially the less fortunate; and</a:t>
            </a:r>
            <a:r>
              <a:rPr lang="en-GB" altLang="en-US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loving</a:t>
            </a:r>
            <a:r>
              <a:rPr lang="en-GB" altLang="en-US" sz="2400" b="1" dirty="0">
                <a:solidFill>
                  <a:srgbClr val="6264C8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by their just actions and forgiving words. </a:t>
            </a:r>
            <a:endParaRPr lang="en-GB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en-US" sz="2000" b="1" dirty="0">
                <a:solidFill>
                  <a:srgbClr val="06449E"/>
                </a:solidFill>
                <a:cs typeface="Times New Roman" panose="02020603050405020304" pitchFamily="18" charset="0"/>
              </a:rPr>
              <a:t>Faith-filled 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in their beliefs and</a:t>
            </a:r>
            <a:r>
              <a:rPr lang="en-GB" altLang="en-US" sz="2000" dirty="0">
                <a:solidFill>
                  <a:srgbClr val="6264C8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000" b="1" dirty="0">
                <a:solidFill>
                  <a:srgbClr val="06449E"/>
                </a:solidFill>
                <a:cs typeface="Times New Roman" panose="02020603050405020304" pitchFamily="18" charset="0"/>
              </a:rPr>
              <a:t>hopefu</a:t>
            </a:r>
            <a:r>
              <a:rPr lang="en-GB" altLang="en-US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l</a:t>
            </a:r>
            <a:r>
              <a:rPr lang="en-GB" altLang="en-US" sz="2000" b="1" dirty="0">
                <a:solidFill>
                  <a:srgbClr val="6264C8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for the future. </a:t>
            </a:r>
            <a:endParaRPr lang="en-GB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en-US" sz="2000" b="1" dirty="0">
                <a:solidFill>
                  <a:srgbClr val="06449E"/>
                </a:solidFill>
                <a:cs typeface="Times New Roman" panose="02020603050405020304" pitchFamily="18" charset="0"/>
              </a:rPr>
              <a:t>Eloquent</a:t>
            </a:r>
            <a:r>
              <a:rPr lang="en-GB" altLang="en-US" sz="2000" b="1" dirty="0">
                <a:solidFill>
                  <a:srgbClr val="548DD4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and</a:t>
            </a:r>
            <a:r>
              <a:rPr lang="en-GB" altLang="en-US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000" b="1" dirty="0">
                <a:solidFill>
                  <a:srgbClr val="06449E"/>
                </a:solidFill>
                <a:cs typeface="Times New Roman" panose="02020603050405020304" pitchFamily="18" charset="0"/>
              </a:rPr>
              <a:t>truthful</a:t>
            </a:r>
            <a:r>
              <a:rPr lang="en-GB" altLang="en-US" sz="2000" b="1" dirty="0">
                <a:solidFill>
                  <a:srgbClr val="6264C8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in what they say of themselves, the relations between people, and the world. </a:t>
            </a:r>
            <a:endParaRPr lang="en-GB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en-US" sz="2000" b="1" dirty="0">
                <a:solidFill>
                  <a:srgbClr val="06449E"/>
                </a:solidFill>
                <a:cs typeface="Times New Roman" panose="02020603050405020304" pitchFamily="18" charset="0"/>
              </a:rPr>
              <a:t>Learned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, finding God in all things; and</a:t>
            </a:r>
            <a:r>
              <a:rPr lang="en-GB" altLang="en-US" sz="2000" b="1" dirty="0">
                <a:solidFill>
                  <a:srgbClr val="6264C8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000" b="1" dirty="0">
                <a:solidFill>
                  <a:srgbClr val="06449E"/>
                </a:solidFill>
                <a:cs typeface="Times New Roman" panose="02020603050405020304" pitchFamily="18" charset="0"/>
              </a:rPr>
              <a:t>wise</a:t>
            </a:r>
            <a:r>
              <a:rPr lang="en-GB" altLang="en-US" sz="2000" b="1" dirty="0">
                <a:solidFill>
                  <a:srgbClr val="6264C8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in the ways they use their learning for the common good. </a:t>
            </a:r>
            <a:endParaRPr lang="en-GB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en-US" sz="2000" b="1" dirty="0">
                <a:solidFill>
                  <a:srgbClr val="06449E"/>
                </a:solidFill>
                <a:cs typeface="Times New Roman" panose="02020603050405020304" pitchFamily="18" charset="0"/>
              </a:rPr>
              <a:t>Curious</a:t>
            </a:r>
            <a:r>
              <a:rPr lang="en-GB" altLang="en-US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about everything; and</a:t>
            </a:r>
            <a:r>
              <a:rPr lang="en-GB" altLang="en-US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000" b="1" dirty="0">
                <a:solidFill>
                  <a:srgbClr val="06449E"/>
                </a:solidFill>
                <a:cs typeface="Times New Roman" panose="02020603050405020304" pitchFamily="18" charset="0"/>
              </a:rPr>
              <a:t>active 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in their engagement with the world, changing what they can for the better. </a:t>
            </a:r>
            <a:endParaRPr lang="en-GB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en-US" sz="2000" b="1" dirty="0">
                <a:solidFill>
                  <a:srgbClr val="06449E"/>
                </a:solidFill>
                <a:cs typeface="Times New Roman" panose="02020603050405020304" pitchFamily="18" charset="0"/>
              </a:rPr>
              <a:t>Intentional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in the way they live and use the resources of the earth, guided by conscience; and</a:t>
            </a:r>
            <a:r>
              <a:rPr lang="en-GB" altLang="en-US" sz="2000" b="1" dirty="0">
                <a:solidFill>
                  <a:srgbClr val="06449E"/>
                </a:solidFill>
                <a:cs typeface="Times New Roman" panose="02020603050405020304" pitchFamily="18" charset="0"/>
              </a:rPr>
              <a:t> prophetic 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in the example they set to others.</a:t>
            </a:r>
            <a:endParaRPr lang="en-GB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en-US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endParaRPr lang="en-GB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en-US" dirty="0"/>
          </a:p>
        </p:txBody>
      </p:sp>
      <p:pic>
        <p:nvPicPr>
          <p:cNvPr id="75779" name="Picture 5" descr="Image result for st marys lugwardine">
            <a:hlinkClick r:id="rId2"/>
            <a:extLst>
              <a:ext uri="{FF2B5EF4-FFF2-40B4-BE49-F238E27FC236}">
                <a16:creationId xmlns:a16="http://schemas.microsoft.com/office/drawing/2014/main" id="{FA94898A-5422-9847-8B1D-404428AD1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8276" y="5468938"/>
            <a:ext cx="9620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215222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400947"/>
            <a:ext cx="9144000" cy="827903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Spirituality Twilight</a:t>
            </a:r>
            <a:endParaRPr lang="en-GB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261" y="2228850"/>
            <a:ext cx="11801475" cy="440055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Thursday 25</a:t>
            </a:r>
            <a:r>
              <a:rPr lang="en-GB" sz="28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</a:t>
            </a: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April 2024</a:t>
            </a:r>
          </a:p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AGENDA</a:t>
            </a:r>
          </a:p>
          <a:p>
            <a:endParaRPr lang="en-GB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Group task, including feedback (nominate a spokesperson!) </a:t>
            </a:r>
          </a:p>
          <a:p>
            <a:pPr algn="l"/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	</a:t>
            </a: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– feedback to be managed by Stuart</a:t>
            </a:r>
            <a:endParaRPr lang="en-GB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l"/>
            <a:endParaRPr lang="en-GB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n-GB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Closing prayer </a:t>
            </a: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- Rebecca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endParaRPr lang="en-GB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algn="l"/>
            <a:endParaRPr lang="en-GB" b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algn="l"/>
            <a:endParaRPr lang="en-GB" b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55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1 Corinthians 13:4-7 - Bible Verse Design — Scripture Ty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331"/>
            <a:ext cx="12279086" cy="696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063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ndara" panose="020E0502030303020204" pitchFamily="34" charset="0"/>
              </a:rPr>
              <a:t>St Mary’s…</a:t>
            </a:r>
            <a:endParaRPr lang="en-GB" dirty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39" y="2635102"/>
            <a:ext cx="2746245" cy="2978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80"/>
                  </a:outerShdw>
                </a:effectLst>
              </a14:hiddenEffects>
            </a:ext>
          </a:extLst>
        </p:spPr>
      </p:pic>
      <p:grpSp>
        <p:nvGrpSpPr>
          <p:cNvPr id="47" name="Group 46"/>
          <p:cNvGrpSpPr/>
          <p:nvPr/>
        </p:nvGrpSpPr>
        <p:grpSpPr>
          <a:xfrm>
            <a:off x="866909" y="1865661"/>
            <a:ext cx="10585914" cy="4496907"/>
            <a:chOff x="463786" y="1876000"/>
            <a:chExt cx="10585914" cy="4496907"/>
          </a:xfrm>
        </p:grpSpPr>
        <p:sp>
          <p:nvSpPr>
            <p:cNvPr id="5" name="TextBox 4"/>
            <p:cNvSpPr txBox="1"/>
            <p:nvPr/>
          </p:nvSpPr>
          <p:spPr>
            <a:xfrm>
              <a:off x="7790575" y="1876000"/>
              <a:ext cx="2592199" cy="769441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200" dirty="0" smtClean="0">
                  <a:solidFill>
                    <a:schemeClr val="accent5">
                      <a:lumMod val="50000"/>
                    </a:schemeClr>
                  </a:solidFill>
                  <a:latin typeface="Candara" panose="020E0502030303020204" pitchFamily="34" charset="0"/>
                </a:rPr>
                <a:t>Strong reputation locally</a:t>
              </a:r>
              <a:endParaRPr lang="en-GB" sz="22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457501" y="3814244"/>
              <a:ext cx="2592199" cy="430887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200" dirty="0" smtClean="0">
                  <a:solidFill>
                    <a:schemeClr val="accent5">
                      <a:lumMod val="50000"/>
                    </a:schemeClr>
                  </a:solidFill>
                  <a:latin typeface="Candara" panose="020E0502030303020204" pitchFamily="34" charset="0"/>
                </a:rPr>
                <a:t>Good results</a:t>
              </a:r>
              <a:endParaRPr lang="en-GB" sz="22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794770" y="5603466"/>
              <a:ext cx="2592199" cy="769441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200" dirty="0" smtClean="0">
                  <a:solidFill>
                    <a:schemeClr val="accent5">
                      <a:lumMod val="50000"/>
                    </a:schemeClr>
                  </a:solidFill>
                  <a:latin typeface="Candara" panose="020E0502030303020204" pitchFamily="34" charset="0"/>
                </a:rPr>
                <a:t>Popular choice with prospective parents</a:t>
              </a:r>
              <a:endParaRPr lang="en-GB" sz="22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29529" y="2026236"/>
              <a:ext cx="2592199" cy="430887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200" dirty="0" smtClean="0">
                  <a:solidFill>
                    <a:schemeClr val="accent5">
                      <a:lumMod val="50000"/>
                    </a:schemeClr>
                  </a:solidFill>
                  <a:latin typeface="Candara" panose="020E0502030303020204" pitchFamily="34" charset="0"/>
                </a:rPr>
                <a:t>Uniform</a:t>
              </a:r>
              <a:endParaRPr lang="en-GB" sz="22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3786" y="3814244"/>
              <a:ext cx="2882354" cy="430887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200" dirty="0" smtClean="0">
                  <a:solidFill>
                    <a:schemeClr val="accent5">
                      <a:lumMod val="50000"/>
                    </a:schemeClr>
                  </a:solidFill>
                  <a:latin typeface="Candara" panose="020E0502030303020204" pitchFamily="34" charset="0"/>
                </a:rPr>
                <a:t>Well regarded post - 16</a:t>
              </a:r>
              <a:endParaRPr lang="en-GB" sz="22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29529" y="5772744"/>
              <a:ext cx="2592199" cy="430887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200" dirty="0" smtClean="0">
                  <a:solidFill>
                    <a:schemeClr val="accent5">
                      <a:lumMod val="50000"/>
                    </a:schemeClr>
                  </a:solidFill>
                  <a:latin typeface="Candara" panose="020E0502030303020204" pitchFamily="34" charset="0"/>
                </a:rPr>
                <a:t>Oversubscribed</a:t>
              </a:r>
              <a:endParaRPr lang="en-GB" sz="22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6361471" y="2241679"/>
              <a:ext cx="1337187" cy="649005"/>
            </a:xfrm>
            <a:prstGeom prst="straightConnector1">
              <a:avLst/>
            </a:prstGeom>
            <a:ln w="19050"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6705600" y="3932736"/>
              <a:ext cx="1651819" cy="96951"/>
            </a:xfrm>
            <a:prstGeom prst="straightConnector1">
              <a:avLst/>
            </a:prstGeom>
            <a:ln w="19050"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288916" y="4974788"/>
              <a:ext cx="1409742" cy="873921"/>
            </a:xfrm>
            <a:prstGeom prst="straightConnector1">
              <a:avLst/>
            </a:prstGeom>
            <a:ln w="19050"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4168877" y="4758813"/>
              <a:ext cx="816079" cy="844653"/>
            </a:xfrm>
            <a:prstGeom prst="straightConnector1">
              <a:avLst/>
            </a:prstGeom>
            <a:ln w="19050"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 flipV="1">
              <a:off x="3430000" y="3984736"/>
              <a:ext cx="1377974" cy="44951"/>
            </a:xfrm>
            <a:prstGeom prst="straightConnector1">
              <a:avLst/>
            </a:prstGeom>
            <a:ln w="19050"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 flipV="1">
              <a:off x="4413645" y="2379522"/>
              <a:ext cx="787621" cy="431477"/>
            </a:xfrm>
            <a:prstGeom prst="straightConnector1">
              <a:avLst/>
            </a:prstGeom>
            <a:ln w="19050"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421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900" y="2338739"/>
            <a:ext cx="10515600" cy="1797033"/>
          </a:xfrm>
        </p:spPr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St. Mary’s exists to serve the Catholic communities of Hereford, Ross, Ledbury, Leominster and surrounding areas. </a:t>
            </a:r>
            <a:r>
              <a:rPr lang="en-GB" dirty="0" smtClean="0">
                <a:latin typeface="Candara" panose="020E0502030303020204" pitchFamily="34" charset="0"/>
              </a:rPr>
              <a:t/>
            </a:r>
            <a:br>
              <a:rPr lang="en-GB" dirty="0" smtClean="0">
                <a:latin typeface="Candara" panose="020E0502030303020204" pitchFamily="34" charset="0"/>
              </a:rPr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>
                <a:latin typeface="Candara" panose="020E0502030303020204" pitchFamily="34" charset="0"/>
              </a:rPr>
              <a:t>We are here to educate the children in a community which has Gospel values, traditions and beliefs of the Roman Catholic Faith as the kernel of its ethos.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Mission Statement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65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121" y="1910901"/>
            <a:ext cx="10515600" cy="4040253"/>
          </a:xfrm>
        </p:spPr>
        <p:txBody>
          <a:bodyPr>
            <a:norm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To develop an understanding and love of the Catholic faith in our school community enabling all to grow in the appreciation that the school is a community of believers.</a:t>
            </a:r>
          </a:p>
          <a:p>
            <a:r>
              <a:rPr lang="en-GB" dirty="0">
                <a:latin typeface="Candara" panose="020E0502030303020204" pitchFamily="34" charset="0"/>
              </a:rPr>
              <a:t>To value the contribution that all staff bring, knowing that together we strive to build the Kingdom of God.</a:t>
            </a:r>
          </a:p>
          <a:p>
            <a:r>
              <a:rPr lang="en-GB" dirty="0">
                <a:latin typeface="Candara" panose="020E0502030303020204" pitchFamily="34" charset="0"/>
              </a:rPr>
              <a:t>To foster the integration of various aspects of human development – spiritual, moral, emotional, social, physical and intellectual.</a:t>
            </a:r>
          </a:p>
          <a:p>
            <a:r>
              <a:rPr lang="en-GB" dirty="0">
                <a:latin typeface="Candara" panose="020E0502030303020204" pitchFamily="34" charset="0"/>
              </a:rPr>
              <a:t>To maintain practical support, guidance and affirmation for all in the school community.</a:t>
            </a:r>
          </a:p>
          <a:p>
            <a:r>
              <a:rPr lang="en-GB" dirty="0">
                <a:latin typeface="Candara" panose="020E0502030303020204" pitchFamily="34" charset="0"/>
              </a:rPr>
              <a:t>To prepare pupils for their future life in today’s world.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mission of the school is: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12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‘Mission’ in the middle of a spider-diagram, with the following words around it:</a:t>
            </a:r>
          </a:p>
          <a:p>
            <a:r>
              <a:rPr lang="en-GB" dirty="0" smtClean="0"/>
              <a:t>Love, Grow, Value, Foster, Prepare, Develop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355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066" y="2087071"/>
            <a:ext cx="10515600" cy="3365774"/>
          </a:xfrm>
        </p:spPr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Have an R.E. Programme which encourages faith development and meets the directives of Church authorities.</a:t>
            </a:r>
          </a:p>
          <a:p>
            <a:r>
              <a:rPr lang="en-GB" dirty="0">
                <a:latin typeface="Candara" panose="020E0502030303020204" pitchFamily="34" charset="0"/>
              </a:rPr>
              <a:t>Have opportunities to experience what it is to be part of a Worshipping Community.</a:t>
            </a:r>
          </a:p>
          <a:p>
            <a:r>
              <a:rPr lang="en-GB" dirty="0">
                <a:latin typeface="Candara" panose="020E0502030303020204" pitchFamily="34" charset="0"/>
              </a:rPr>
              <a:t>Develop appropriate systems whereby each individual feels a sense of justice, love and value.</a:t>
            </a:r>
          </a:p>
          <a:p>
            <a:r>
              <a:rPr lang="en-GB" dirty="0">
                <a:latin typeface="Candara" panose="020E0502030303020204" pitchFamily="34" charset="0"/>
              </a:rPr>
              <a:t>Support initiatives which train pupils to develop as independent young adults able to take responsibility.</a:t>
            </a:r>
          </a:p>
          <a:p>
            <a:r>
              <a:rPr lang="en-GB" dirty="0">
                <a:latin typeface="Candara" panose="020E0502030303020204" pitchFamily="34" charset="0"/>
              </a:rPr>
              <a:t>Co-operate in the formation of meaningful cross-curricular links.  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achieve these aims the School will: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66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Showing empathy for others in the same position or less ‘well off’.</a:t>
            </a:r>
          </a:p>
          <a:p>
            <a:r>
              <a:rPr lang="en-GB" sz="3600" dirty="0" smtClean="0"/>
              <a:t>We show love by treating students and staff how we wish to be treated ourselves.</a:t>
            </a:r>
          </a:p>
          <a:p>
            <a:r>
              <a:rPr lang="en-GB" sz="3600" dirty="0" smtClean="0"/>
              <a:t>Encouraging compassion between pupils – conflict resolution.</a:t>
            </a:r>
          </a:p>
          <a:p>
            <a:r>
              <a:rPr lang="en-GB" sz="3600" dirty="0" smtClean="0"/>
              <a:t>Acceptance of pupils for who they are, promoting tolerance and celebrating difference.</a:t>
            </a:r>
            <a:endParaRPr lang="en-GB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Compassionate &amp; Loving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15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829</Words>
  <Application>Microsoft Office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Calibri Light</vt:lpstr>
      <vt:lpstr>Candara</vt:lpstr>
      <vt:lpstr>Courier New</vt:lpstr>
      <vt:lpstr>Times New Roman</vt:lpstr>
      <vt:lpstr>Trebuchet MS</vt:lpstr>
      <vt:lpstr>Wingdings</vt:lpstr>
      <vt:lpstr>Wingdings 3</vt:lpstr>
      <vt:lpstr>Office Theme</vt:lpstr>
      <vt:lpstr>1_Office Theme</vt:lpstr>
      <vt:lpstr>Facet</vt:lpstr>
      <vt:lpstr>Spirituality Twilight</vt:lpstr>
      <vt:lpstr>Spirituality Twilight</vt:lpstr>
      <vt:lpstr>PowerPoint Presentation</vt:lpstr>
      <vt:lpstr>St Mary’s…</vt:lpstr>
      <vt:lpstr>Our Mission Statement</vt:lpstr>
      <vt:lpstr>The mission of the school is:</vt:lpstr>
      <vt:lpstr>PowerPoint Presentation</vt:lpstr>
      <vt:lpstr>To achieve these aims the School will:</vt:lpstr>
      <vt:lpstr>Compassionate &amp; Loving</vt:lpstr>
      <vt:lpstr>Grateful &amp; Generous</vt:lpstr>
      <vt:lpstr>Attentive &amp; Discerning</vt:lpstr>
      <vt:lpstr>Intentional &amp; Prophetic</vt:lpstr>
      <vt:lpstr>Task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Turley</dc:creator>
  <cp:lastModifiedBy>S Warde</cp:lastModifiedBy>
  <cp:revision>63</cp:revision>
  <cp:lastPrinted>2024-04-24T12:49:44Z</cp:lastPrinted>
  <dcterms:created xsi:type="dcterms:W3CDTF">2023-11-24T13:54:07Z</dcterms:created>
  <dcterms:modified xsi:type="dcterms:W3CDTF">2024-04-24T16:02:19Z</dcterms:modified>
</cp:coreProperties>
</file>