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05" r:id="rId3"/>
    <p:sldId id="312" r:id="rId4"/>
    <p:sldId id="306" r:id="rId5"/>
    <p:sldId id="307" r:id="rId6"/>
    <p:sldId id="308" r:id="rId7"/>
    <p:sldId id="311" r:id="rId8"/>
    <p:sldId id="309" r:id="rId9"/>
    <p:sldId id="313" r:id="rId10"/>
    <p:sldId id="314" r:id="rId11"/>
    <p:sldId id="315" r:id="rId12"/>
    <p:sldId id="316" r:id="rId13"/>
    <p:sldId id="317"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5" autoAdjust="0"/>
    <p:restoredTop sz="94660"/>
  </p:normalViewPr>
  <p:slideViewPr>
    <p:cSldViewPr snapToGrid="0">
      <p:cViewPr varScale="1">
        <p:scale>
          <a:sx n="100" d="100"/>
          <a:sy n="100" d="100"/>
        </p:scale>
        <p:origin x="9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F7A18-3E53-4295-B204-F5C4CBF6908F}"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8AF3E-037F-45ED-BD49-D8CFA84F21A2}" type="slidenum">
              <a:rPr lang="en-GB" smtClean="0"/>
              <a:t>‹#›</a:t>
            </a:fld>
            <a:endParaRPr lang="en-GB"/>
          </a:p>
        </p:txBody>
      </p:sp>
    </p:spTree>
    <p:extLst>
      <p:ext uri="{BB962C8B-B14F-4D97-AF65-F5344CB8AC3E}">
        <p14:creationId xmlns:p14="http://schemas.microsoft.com/office/powerpoint/2010/main" val="18586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3ADEDE-FACA-4FF2-B6F7-F904623FE7F4}" type="datetime1">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64CF8-BC6C-41BA-BCDF-0308FD71C44B}" type="slidenum">
              <a:rPr lang="en-GB" smtClean="0"/>
              <a:t>‹#›</a:t>
            </a:fld>
            <a:endParaRPr lang="en-GB"/>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3557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153988"/>
            <a:ext cx="1612901" cy="17494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Tree>
    <p:extLst>
      <p:ext uri="{BB962C8B-B14F-4D97-AF65-F5344CB8AC3E}">
        <p14:creationId xmlns:p14="http://schemas.microsoft.com/office/powerpoint/2010/main" val="31823826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42B83-ED40-494D-8F53-3DDCDE259C36}" type="datetime1">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64CF8-BC6C-41BA-BCDF-0308FD71C44B}" type="slidenum">
              <a:rPr lang="en-GB" smtClean="0"/>
              <a:t>‹#›</a:t>
            </a:fld>
            <a:endParaRPr lang="en-GB"/>
          </a:p>
        </p:txBody>
      </p:sp>
    </p:spTree>
    <p:extLst>
      <p:ext uri="{BB962C8B-B14F-4D97-AF65-F5344CB8AC3E}">
        <p14:creationId xmlns:p14="http://schemas.microsoft.com/office/powerpoint/2010/main" val="39837527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8D042-2E2A-4710-A2EE-244F2261BA7B}" type="datetime1">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64CF8-BC6C-41BA-BCDF-0308FD71C44B}" type="slidenum">
              <a:rPr lang="en-GB" smtClean="0"/>
              <a:t>‹#›</a:t>
            </a:fld>
            <a:endParaRPr lang="en-GB"/>
          </a:p>
        </p:txBody>
      </p:sp>
    </p:spTree>
    <p:extLst>
      <p:ext uri="{BB962C8B-B14F-4D97-AF65-F5344CB8AC3E}">
        <p14:creationId xmlns:p14="http://schemas.microsoft.com/office/powerpoint/2010/main" val="3788406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481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9442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6442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2183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268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9110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4188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23579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60" y="1734732"/>
            <a:ext cx="10515600" cy="4040253"/>
          </a:xfrm>
        </p:spPr>
        <p:txBody>
          <a:bodyPr/>
          <a:lstStyle>
            <a:lvl1pPr marL="228600" indent="-228600">
              <a:buFont typeface="Wingdings" panose="05000000000000000000" pitchFamily="2" charset="2"/>
              <a:buChar char="q"/>
              <a:defRPr sz="2200">
                <a:solidFill>
                  <a:schemeClr val="accent5">
                    <a:lumMod val="50000"/>
                  </a:schemeClr>
                </a:solidFill>
                <a:latin typeface="Candara" panose="020E0502030303020204" pitchFamily="34" charset="0"/>
              </a:defRPr>
            </a:lvl1pPr>
            <a:lvl2pPr marL="685800" indent="-228600">
              <a:buFont typeface="Wingdings" panose="05000000000000000000" pitchFamily="2" charset="2"/>
              <a:buChar char="§"/>
              <a:defRPr>
                <a:solidFill>
                  <a:schemeClr val="accent5">
                    <a:lumMod val="50000"/>
                  </a:schemeClr>
                </a:solidFill>
                <a:latin typeface="Candara" panose="020E0502030303020204" pitchFamily="34" charset="0"/>
              </a:defRPr>
            </a:lvl2pPr>
            <a:lvl3pPr marL="1143000" indent="-228600">
              <a:buFont typeface="Wingdings" panose="05000000000000000000" pitchFamily="2" charset="2"/>
              <a:buChar char="§"/>
              <a:defRPr>
                <a:solidFill>
                  <a:schemeClr val="accent5">
                    <a:lumMod val="50000"/>
                  </a:schemeClr>
                </a:solidFill>
                <a:latin typeface="Candara" panose="020E0502030303020204" pitchFamily="34" charset="0"/>
              </a:defRPr>
            </a:lvl3pPr>
            <a:lvl4pPr marL="1600200" indent="-228600">
              <a:buFont typeface="Wingdings" panose="05000000000000000000" pitchFamily="2" charset="2"/>
              <a:buChar char="§"/>
              <a:defRPr>
                <a:solidFill>
                  <a:schemeClr val="accent5">
                    <a:lumMod val="50000"/>
                  </a:schemeClr>
                </a:solidFill>
                <a:latin typeface="Candara" panose="020E0502030303020204" pitchFamily="34" charset="0"/>
              </a:defRPr>
            </a:lvl4pPr>
            <a:lvl5pPr marL="2057400" indent="-228600">
              <a:buFont typeface="Wingdings" panose="05000000000000000000" pitchFamily="2" charset="2"/>
              <a:buChar char="§"/>
              <a:defRPr>
                <a:solidFill>
                  <a:schemeClr val="accent5">
                    <a:lumMod val="50000"/>
                  </a:schemeClr>
                </a:solidFill>
                <a:latin typeface="Candara" panose="020E0502030303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D21E3AC3-6D1E-4866-8B4A-79EEAF91C392}" type="datetime1">
              <a:rPr lang="en-GB" smtClean="0"/>
              <a:t>24/04/2024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364CF8-BC6C-41BA-BCDF-0308FD71C44B}" type="slidenum">
              <a:rPr lang="en-GB" smtClean="0"/>
              <a:t>‹#›</a:t>
            </a:fld>
            <a:endParaRPr lang="en-GB"/>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3557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153988"/>
            <a:ext cx="1612901" cy="17494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
        <p:nvSpPr>
          <p:cNvPr id="9" name="Title 1"/>
          <p:cNvSpPr>
            <a:spLocks noGrp="1"/>
          </p:cNvSpPr>
          <p:nvPr>
            <p:ph type="title"/>
          </p:nvPr>
        </p:nvSpPr>
        <p:spPr>
          <a:xfrm>
            <a:off x="1338183" y="288213"/>
            <a:ext cx="10381377" cy="911414"/>
          </a:xfrm>
        </p:spPr>
        <p:txBody>
          <a:bodyPr/>
          <a:lstStyle>
            <a:lvl1pPr algn="l">
              <a:defRPr>
                <a:solidFill>
                  <a:srgbClr val="FFC000"/>
                </a:solidFill>
                <a:latin typeface="Candara" panose="020E0502030303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069398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1280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558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9109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0598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1126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601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01612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015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4862" y="1593849"/>
            <a:ext cx="10709114" cy="1325563"/>
          </a:xfrm>
        </p:spPr>
        <p:txBody>
          <a:bodyPr>
            <a:normAutofit/>
          </a:bodyPr>
          <a:lstStyle>
            <a:lvl1pPr marL="571500" indent="-571500">
              <a:buFont typeface="Wingdings" panose="05000000000000000000" pitchFamily="2" charset="2"/>
              <a:buChar char="q"/>
              <a:defRPr sz="2400">
                <a:solidFill>
                  <a:schemeClr val="accent1">
                    <a:lumMod val="50000"/>
                  </a:schemeClr>
                </a:solidFill>
                <a:latin typeface="Candara" panose="020E0502030303020204" pitchFamily="34" charset="0"/>
              </a:defRPr>
            </a:lvl1pPr>
          </a:lstStyle>
          <a:p>
            <a:endParaRPr lang="en-GB" dirty="0"/>
          </a:p>
        </p:txBody>
      </p:sp>
      <p:sp>
        <p:nvSpPr>
          <p:cNvPr id="3" name="Date Placeholder 2"/>
          <p:cNvSpPr>
            <a:spLocks noGrp="1"/>
          </p:cNvSpPr>
          <p:nvPr>
            <p:ph type="dt" sz="half" idx="10"/>
          </p:nvPr>
        </p:nvSpPr>
        <p:spPr/>
        <p:txBody>
          <a:bodyPr/>
          <a:lstStyle/>
          <a:p>
            <a:fld id="{9BF38349-2DBF-4C2F-B30D-5553787CA749}" type="datetime1">
              <a:rPr lang="en-GB" smtClean="0"/>
              <a:t>24/04/2024</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4364CF8-BC6C-41BA-BCDF-0308FD71C44B}" type="slidenum">
              <a:rPr lang="en-GB" smtClean="0"/>
              <a:t>‹#›</a:t>
            </a:fld>
            <a:endParaRPr lang="en-GB"/>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3557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153988"/>
            <a:ext cx="1612901" cy="17494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Tree>
    <p:extLst>
      <p:ext uri="{BB962C8B-B14F-4D97-AF65-F5344CB8AC3E}">
        <p14:creationId xmlns:p14="http://schemas.microsoft.com/office/powerpoint/2010/main" val="26271266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1A3FC-ADF7-43E9-93B5-3AAC95585814}" type="datetime1">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64CF8-BC6C-41BA-BCDF-0308FD71C44B}" type="slidenum">
              <a:rPr lang="en-GB" smtClean="0"/>
              <a:t>‹#›</a:t>
            </a:fld>
            <a:endParaRPr lang="en-GB"/>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3557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153988"/>
            <a:ext cx="1612901" cy="17494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
        <p:nvSpPr>
          <p:cNvPr id="12" name="Title 1"/>
          <p:cNvSpPr txBox="1">
            <a:spLocks/>
          </p:cNvSpPr>
          <p:nvPr userDrawn="1"/>
        </p:nvSpPr>
        <p:spPr>
          <a:xfrm>
            <a:off x="1338183" y="288213"/>
            <a:ext cx="10381377" cy="911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Candara" panose="020E0502030303020204" pitchFamily="34" charset="0"/>
                <a:ea typeface="+mj-ea"/>
                <a:cs typeface="+mj-cs"/>
              </a:defRPr>
            </a:lvl1pPr>
          </a:lstStyle>
          <a:p>
            <a:r>
              <a:rPr lang="en-US" smtClean="0"/>
              <a:t>Click to edit Master title style</a:t>
            </a:r>
            <a:endParaRPr lang="en-GB" dirty="0"/>
          </a:p>
        </p:txBody>
      </p:sp>
    </p:spTree>
    <p:extLst>
      <p:ext uri="{BB962C8B-B14F-4D97-AF65-F5344CB8AC3E}">
        <p14:creationId xmlns:p14="http://schemas.microsoft.com/office/powerpoint/2010/main" val="12734632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B05E9E-C7F3-45E1-BA42-C47858DE792A}" type="datetime1">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64CF8-BC6C-41BA-BCDF-0308FD71C44B}" type="slidenum">
              <a:rPr lang="en-GB" smtClean="0"/>
              <a:t>‹#›</a:t>
            </a:fld>
            <a:endParaRPr lang="en-GB"/>
          </a:p>
        </p:txBody>
      </p:sp>
    </p:spTree>
    <p:extLst>
      <p:ext uri="{BB962C8B-B14F-4D97-AF65-F5344CB8AC3E}">
        <p14:creationId xmlns:p14="http://schemas.microsoft.com/office/powerpoint/2010/main" val="2123019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0FD0F9-481D-4ACE-97CF-1080C0690214}" type="datetime1">
              <a:rPr lang="en-GB" smtClean="0"/>
              <a:t>24/04/2024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364CF8-BC6C-41BA-BCDF-0308FD71C44B}" type="slidenum">
              <a:rPr lang="en-GB" smtClean="0"/>
              <a:t>‹#›</a:t>
            </a:fld>
            <a:endParaRPr lang="en-GB"/>
          </a:p>
        </p:txBody>
      </p:sp>
    </p:spTree>
    <p:extLst>
      <p:ext uri="{BB962C8B-B14F-4D97-AF65-F5344CB8AC3E}">
        <p14:creationId xmlns:p14="http://schemas.microsoft.com/office/powerpoint/2010/main" val="9075336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9498F-6B38-4749-9973-9C76AED5F65D}" type="datetime1">
              <a:rPr lang="en-GB" smtClean="0"/>
              <a:t>24/04/2024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364CF8-BC6C-41BA-BCDF-0308FD71C44B}" type="slidenum">
              <a:rPr lang="en-GB" smtClean="0"/>
              <a:t>‹#›</a:t>
            </a:fld>
            <a:endParaRPr lang="en-GB"/>
          </a:p>
        </p:txBody>
      </p:sp>
    </p:spTree>
    <p:extLst>
      <p:ext uri="{BB962C8B-B14F-4D97-AF65-F5344CB8AC3E}">
        <p14:creationId xmlns:p14="http://schemas.microsoft.com/office/powerpoint/2010/main" val="1727930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22903-78CA-4735-957B-D01A00882DA2}" type="datetime1">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64CF8-BC6C-41BA-BCDF-0308FD71C44B}" type="slidenum">
              <a:rPr lang="en-GB" smtClean="0"/>
              <a:t>‹#›</a:t>
            </a:fld>
            <a:endParaRPr lang="en-GB"/>
          </a:p>
        </p:txBody>
      </p:sp>
    </p:spTree>
    <p:extLst>
      <p:ext uri="{BB962C8B-B14F-4D97-AF65-F5344CB8AC3E}">
        <p14:creationId xmlns:p14="http://schemas.microsoft.com/office/powerpoint/2010/main" val="33898726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77018E-07B3-41C5-A413-D73E88DF518F}" type="datetime1">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64CF8-BC6C-41BA-BCDF-0308FD71C44B}" type="slidenum">
              <a:rPr lang="en-GB" smtClean="0"/>
              <a:t>‹#›</a:t>
            </a:fld>
            <a:endParaRPr lang="en-GB"/>
          </a:p>
        </p:txBody>
      </p:sp>
    </p:spTree>
    <p:extLst>
      <p:ext uri="{BB962C8B-B14F-4D97-AF65-F5344CB8AC3E}">
        <p14:creationId xmlns:p14="http://schemas.microsoft.com/office/powerpoint/2010/main" val="4048104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196D1-98D0-416A-BE84-A265F45A0F3B}" type="datetime1">
              <a:rPr lang="en-GB" smtClean="0"/>
              <a:t>24/04/2024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64CF8-BC6C-41BA-BCDF-0308FD71C44B}" type="slidenum">
              <a:rPr lang="en-GB" smtClean="0"/>
              <a:t>‹#›</a:t>
            </a:fld>
            <a:endParaRPr lang="en-GB"/>
          </a:p>
        </p:txBody>
      </p:sp>
    </p:spTree>
    <p:extLst>
      <p:ext uri="{BB962C8B-B14F-4D97-AF65-F5344CB8AC3E}">
        <p14:creationId xmlns:p14="http://schemas.microsoft.com/office/powerpoint/2010/main" val="3145594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5759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uk/url?sa=i&amp;rct=j&amp;q=&amp;esrc=s&amp;source=images&amp;cd=&amp;cad=rja&amp;uact=8&amp;ved=0ahUKEwjmn_TJw4TXAhUDDMAKHTuFB_UQjRwIBw&amp;url=http://www.st-maryshigh.hereford.sch.uk/&amp;psig=AOvVaw1zR7_WOncKM6FHZngAOnNs&amp;ust=1508771878331335"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mn_TJw4TXAhUDDMAKHTuFB_UQjRwIBw&amp;url=http://www.st-maryshigh.hereford.sch.uk/&amp;psig=AOvVaw1zR7_WOncKM6FHZngAOnNs&amp;ust=1508771878331335" TargetMode="External"/><Relationship Id="rId2" Type="http://schemas.openxmlformats.org/officeDocument/2006/relationships/image" Target="../media/image4.tif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00947"/>
            <a:ext cx="9144000" cy="827903"/>
          </a:xfrm>
        </p:spPr>
        <p:txBody>
          <a:bodyPr>
            <a:normAutofit fontScale="90000"/>
          </a:bodyPr>
          <a:lstStyle/>
          <a:p>
            <a:r>
              <a:rPr lang="en-GB" b="1" dirty="0" smtClean="0">
                <a:solidFill>
                  <a:schemeClr val="accent5">
                    <a:lumMod val="50000"/>
                  </a:schemeClr>
                </a:solidFill>
                <a:latin typeface="Candara" panose="020E0502030303020204" pitchFamily="34" charset="0"/>
              </a:rPr>
              <a:t>Spirituality Twilight</a:t>
            </a:r>
            <a:endParaRPr lang="en-GB" b="1" dirty="0">
              <a:solidFill>
                <a:schemeClr val="accent5">
                  <a:lumMod val="50000"/>
                </a:schemeClr>
              </a:solidFill>
              <a:latin typeface="Candara" panose="020E0502030303020204" pitchFamily="34" charset="0"/>
            </a:endParaRPr>
          </a:p>
        </p:txBody>
      </p:sp>
      <p:sp>
        <p:nvSpPr>
          <p:cNvPr id="3" name="Subtitle 2"/>
          <p:cNvSpPr>
            <a:spLocks noGrp="1"/>
          </p:cNvSpPr>
          <p:nvPr>
            <p:ph type="subTitle" idx="1"/>
          </p:nvPr>
        </p:nvSpPr>
        <p:spPr>
          <a:xfrm>
            <a:off x="314324" y="2238375"/>
            <a:ext cx="11287125" cy="3952875"/>
          </a:xfrm>
        </p:spPr>
        <p:txBody>
          <a:bodyPr>
            <a:normAutofit/>
          </a:bodyPr>
          <a:lstStyle/>
          <a:p>
            <a:r>
              <a:rPr lang="en-GB" b="1" dirty="0" smtClean="0">
                <a:solidFill>
                  <a:schemeClr val="accent5">
                    <a:lumMod val="50000"/>
                  </a:schemeClr>
                </a:solidFill>
                <a:latin typeface="Candara" panose="020E0502030303020204" pitchFamily="34" charset="0"/>
              </a:rPr>
              <a:t>17</a:t>
            </a:r>
            <a:r>
              <a:rPr lang="en-GB" b="1" baseline="30000" dirty="0" smtClean="0">
                <a:solidFill>
                  <a:schemeClr val="accent5">
                    <a:lumMod val="50000"/>
                  </a:schemeClr>
                </a:solidFill>
                <a:latin typeface="Candara" panose="020E0502030303020204" pitchFamily="34" charset="0"/>
              </a:rPr>
              <a:t>th</a:t>
            </a:r>
            <a:r>
              <a:rPr lang="en-GB" b="1" dirty="0" smtClean="0">
                <a:solidFill>
                  <a:schemeClr val="accent5">
                    <a:lumMod val="50000"/>
                  </a:schemeClr>
                </a:solidFill>
                <a:latin typeface="Candara" panose="020E0502030303020204" pitchFamily="34" charset="0"/>
              </a:rPr>
              <a:t> April 2024</a:t>
            </a:r>
          </a:p>
          <a:p>
            <a:endParaRPr lang="en-GB" dirty="0" smtClean="0">
              <a:solidFill>
                <a:schemeClr val="accent5">
                  <a:lumMod val="50000"/>
                </a:schemeClr>
              </a:solidFill>
              <a:latin typeface="Candara" panose="020E0502030303020204" pitchFamily="34" charset="0"/>
            </a:endParaRPr>
          </a:p>
          <a:p>
            <a:pPr marL="342900" indent="-342900" algn="l">
              <a:buFont typeface="Courier New" panose="02070309020205020404" pitchFamily="49" charset="0"/>
              <a:buChar char="o"/>
            </a:pPr>
            <a:r>
              <a:rPr lang="en-GB" sz="3200" b="1" dirty="0" smtClean="0">
                <a:solidFill>
                  <a:schemeClr val="accent5">
                    <a:lumMod val="50000"/>
                  </a:schemeClr>
                </a:solidFill>
                <a:latin typeface="Candara" panose="020E0502030303020204" pitchFamily="34" charset="0"/>
              </a:rPr>
              <a:t>Our </a:t>
            </a:r>
            <a:r>
              <a:rPr lang="en-GB" sz="3200" b="1" dirty="0" smtClean="0">
                <a:solidFill>
                  <a:srgbClr val="FF0000"/>
                </a:solidFill>
                <a:latin typeface="Candara" panose="020E0502030303020204" pitchFamily="34" charset="0"/>
              </a:rPr>
              <a:t>Catholic Mission Statement</a:t>
            </a:r>
          </a:p>
          <a:p>
            <a:pPr marL="342900" indent="-342900" algn="l">
              <a:buFont typeface="Courier New" panose="02070309020205020404" pitchFamily="49" charset="0"/>
              <a:buChar char="o"/>
            </a:pPr>
            <a:endParaRPr lang="en-GB" sz="3200" b="1" dirty="0">
              <a:solidFill>
                <a:schemeClr val="accent5">
                  <a:lumMod val="50000"/>
                </a:schemeClr>
              </a:solidFill>
              <a:latin typeface="Candara" panose="020E0502030303020204" pitchFamily="34" charset="0"/>
            </a:endParaRPr>
          </a:p>
          <a:p>
            <a:pPr marL="342900" indent="-342900" algn="l">
              <a:buFont typeface="Courier New" panose="02070309020205020404" pitchFamily="49" charset="0"/>
              <a:buChar char="o"/>
            </a:pPr>
            <a:r>
              <a:rPr lang="en-GB" sz="3200" b="1" dirty="0" smtClean="0">
                <a:solidFill>
                  <a:schemeClr val="accent5">
                    <a:lumMod val="50000"/>
                  </a:schemeClr>
                </a:solidFill>
                <a:latin typeface="Candara" panose="020E0502030303020204" pitchFamily="34" charset="0"/>
              </a:rPr>
              <a:t>Working in a Catholic School</a:t>
            </a:r>
          </a:p>
          <a:p>
            <a:pPr marL="342900" indent="-342900" algn="l">
              <a:buFont typeface="Courier New" panose="02070309020205020404" pitchFamily="49" charset="0"/>
              <a:buChar char="o"/>
            </a:pPr>
            <a:endParaRPr lang="en-GB" sz="3200" b="1" dirty="0">
              <a:solidFill>
                <a:schemeClr val="accent5">
                  <a:lumMod val="50000"/>
                </a:schemeClr>
              </a:solidFill>
              <a:latin typeface="Candara" panose="020E0502030303020204" pitchFamily="34" charset="0"/>
            </a:endParaRPr>
          </a:p>
          <a:p>
            <a:pPr marL="342900" indent="-342900" algn="l">
              <a:buFont typeface="Courier New" panose="02070309020205020404" pitchFamily="49" charset="0"/>
              <a:buChar char="o"/>
            </a:pPr>
            <a:r>
              <a:rPr lang="en-GB" sz="3200" b="1" dirty="0" smtClean="0">
                <a:solidFill>
                  <a:schemeClr val="accent5">
                    <a:lumMod val="50000"/>
                  </a:schemeClr>
                </a:solidFill>
                <a:latin typeface="Candara" panose="020E0502030303020204" pitchFamily="34" charset="0"/>
              </a:rPr>
              <a:t>The importance of the </a:t>
            </a:r>
            <a:r>
              <a:rPr lang="en-GB" sz="3200" b="1" dirty="0" smtClean="0">
                <a:solidFill>
                  <a:srgbClr val="FF0000"/>
                </a:solidFill>
                <a:latin typeface="Candara" panose="020E0502030303020204" pitchFamily="34" charset="0"/>
              </a:rPr>
              <a:t>Virtue Pairs </a:t>
            </a:r>
            <a:r>
              <a:rPr lang="en-GB" sz="3200" b="1" dirty="0" smtClean="0">
                <a:solidFill>
                  <a:schemeClr val="accent5">
                    <a:lumMod val="50000"/>
                  </a:schemeClr>
                </a:solidFill>
                <a:latin typeface="Candara" panose="020E0502030303020204" pitchFamily="34" charset="0"/>
              </a:rPr>
              <a:t>in shaping the above</a:t>
            </a:r>
            <a:endParaRPr lang="en-GB" sz="3200" b="1" dirty="0">
              <a:solidFill>
                <a:schemeClr val="accent5">
                  <a:lumMod val="50000"/>
                </a:schemeClr>
              </a:solidFill>
              <a:latin typeface="Candara" panose="020E0502030303020204" pitchFamily="34" charset="0"/>
            </a:endParaRPr>
          </a:p>
          <a:p>
            <a:pPr marL="342900" indent="-342900" algn="l">
              <a:buFont typeface="Courier New" panose="02070309020205020404" pitchFamily="49" charset="0"/>
              <a:buChar char="o"/>
            </a:pPr>
            <a:endParaRPr lang="en-GB"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1996479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4">
            <a:extLst>
              <a:ext uri="{FF2B5EF4-FFF2-40B4-BE49-F238E27FC236}">
                <a16:creationId xmlns:a16="http://schemas.microsoft.com/office/drawing/2014/main" id="{A20A0BA2-9AA1-4947-A679-09627372DF90}"/>
              </a:ext>
            </a:extLst>
          </p:cNvPr>
          <p:cNvSpPr>
            <a:spLocks noGrp="1"/>
          </p:cNvSpPr>
          <p:nvPr>
            <p:ph idx="1"/>
          </p:nvPr>
        </p:nvSpPr>
        <p:spPr>
          <a:xfrm>
            <a:off x="252412" y="123826"/>
            <a:ext cx="8805863" cy="6462712"/>
          </a:xfrm>
        </p:spPr>
        <p:txBody>
          <a:bodyPr>
            <a:normAutofit/>
          </a:bodyPr>
          <a:lstStyle/>
          <a:p>
            <a:pPr marL="0" indent="0">
              <a:buNone/>
            </a:pPr>
            <a:r>
              <a:rPr lang="en-GB" altLang="en-US" sz="2000" b="1" dirty="0">
                <a:solidFill>
                  <a:srgbClr val="06449E"/>
                </a:solidFill>
                <a:cs typeface="Times New Roman" panose="02020603050405020304" pitchFamily="18" charset="0"/>
              </a:rPr>
              <a:t>Grateful</a:t>
            </a:r>
            <a:r>
              <a:rPr lang="en-GB" altLang="en-US" sz="2000" b="1" dirty="0">
                <a:solidFill>
                  <a:srgbClr val="0070C0"/>
                </a:solidFill>
                <a:cs typeface="Times New Roman" panose="02020603050405020304" pitchFamily="18" charset="0"/>
              </a:rPr>
              <a:t> </a:t>
            </a:r>
            <a:r>
              <a:rPr lang="en-GB" altLang="en-US" sz="2000" dirty="0">
                <a:solidFill>
                  <a:srgbClr val="000000"/>
                </a:solidFill>
                <a:cs typeface="Times New Roman" panose="02020603050405020304" pitchFamily="18" charset="0"/>
              </a:rPr>
              <a:t>for their own gifts, for the gift of other people, and for the blessings of each day; and</a:t>
            </a:r>
            <a:r>
              <a:rPr lang="en-GB" altLang="en-US" sz="2000" b="1" dirty="0">
                <a:solidFill>
                  <a:srgbClr val="000000"/>
                </a:solidFill>
                <a:cs typeface="Times New Roman" panose="02020603050405020304" pitchFamily="18" charset="0"/>
              </a:rPr>
              <a:t> </a:t>
            </a:r>
            <a:r>
              <a:rPr lang="en-GB" altLang="en-US" sz="2000" b="1" dirty="0">
                <a:solidFill>
                  <a:srgbClr val="06449E"/>
                </a:solidFill>
                <a:cs typeface="Times New Roman" panose="02020603050405020304" pitchFamily="18" charset="0"/>
              </a:rPr>
              <a:t>generous</a:t>
            </a:r>
            <a:r>
              <a:rPr lang="en-GB" altLang="en-US" sz="2000" b="1" dirty="0">
                <a:solidFill>
                  <a:srgbClr val="000000"/>
                </a:solidFill>
                <a:cs typeface="Times New Roman" panose="02020603050405020304" pitchFamily="18" charset="0"/>
              </a:rPr>
              <a:t> </a:t>
            </a:r>
            <a:r>
              <a:rPr lang="en-GB" altLang="en-US" sz="2000" dirty="0">
                <a:solidFill>
                  <a:srgbClr val="000000"/>
                </a:solidFill>
                <a:cs typeface="Times New Roman" panose="02020603050405020304" pitchFamily="18" charset="0"/>
              </a:rPr>
              <a:t>with their gifts, becoming men and women for others.</a:t>
            </a:r>
            <a:r>
              <a:rPr lang="en-GB" altLang="en-US" sz="2000" b="1" dirty="0">
                <a:solidFill>
                  <a:srgbClr val="000000"/>
                </a:solidFill>
                <a:cs typeface="Times New Roman" panose="02020603050405020304" pitchFamily="18" charset="0"/>
              </a:rPr>
              <a:t> </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6449E"/>
                </a:solidFill>
                <a:cs typeface="Times New Roman" panose="02020603050405020304" pitchFamily="18" charset="0"/>
              </a:rPr>
              <a:t>Attentive</a:t>
            </a:r>
            <a:r>
              <a:rPr lang="en-GB" altLang="en-US" sz="2000" b="1" dirty="0">
                <a:solidFill>
                  <a:srgbClr val="0070C0"/>
                </a:solidFill>
                <a:cs typeface="Times New Roman" panose="02020603050405020304" pitchFamily="18" charset="0"/>
              </a:rPr>
              <a:t> </a:t>
            </a:r>
            <a:r>
              <a:rPr lang="en-GB" altLang="en-US" sz="2000" dirty="0">
                <a:solidFill>
                  <a:srgbClr val="000000"/>
                </a:solidFill>
                <a:cs typeface="Times New Roman" panose="02020603050405020304" pitchFamily="18" charset="0"/>
              </a:rPr>
              <a:t>to their experience and to their vocation; and</a:t>
            </a:r>
            <a:r>
              <a:rPr lang="en-GB" altLang="en-US" sz="2000" b="1" dirty="0">
                <a:solidFill>
                  <a:srgbClr val="548DD4"/>
                </a:solidFill>
                <a:cs typeface="Times New Roman" panose="02020603050405020304" pitchFamily="18" charset="0"/>
              </a:rPr>
              <a:t> </a:t>
            </a:r>
            <a:r>
              <a:rPr lang="en-GB" altLang="en-US" sz="2000" b="1" dirty="0">
                <a:solidFill>
                  <a:srgbClr val="06449E"/>
                </a:solidFill>
                <a:cs typeface="Times New Roman" panose="02020603050405020304" pitchFamily="18" charset="0"/>
              </a:rPr>
              <a:t>discerning</a:t>
            </a:r>
            <a:r>
              <a:rPr lang="en-GB" altLang="en-US" sz="2000" b="1" dirty="0">
                <a:solidFill>
                  <a:srgbClr val="548DD4"/>
                </a:solidFill>
                <a:cs typeface="Times New Roman" panose="02020603050405020304" pitchFamily="18" charset="0"/>
              </a:rPr>
              <a:t> </a:t>
            </a:r>
            <a:r>
              <a:rPr lang="en-GB" altLang="en-US" sz="2000" dirty="0">
                <a:solidFill>
                  <a:srgbClr val="000000"/>
                </a:solidFill>
                <a:cs typeface="Times New Roman" panose="02020603050405020304" pitchFamily="18" charset="0"/>
              </a:rPr>
              <a:t>about the choices they make and the effects of those choices. </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070C0"/>
                </a:solidFill>
                <a:cs typeface="Times New Roman" panose="02020603050405020304" pitchFamily="18" charset="0"/>
              </a:rPr>
              <a:t>Compassionate </a:t>
            </a:r>
            <a:r>
              <a:rPr lang="en-GB" altLang="en-US" sz="2000" dirty="0">
                <a:solidFill>
                  <a:srgbClr val="000000"/>
                </a:solidFill>
                <a:cs typeface="Times New Roman" panose="02020603050405020304" pitchFamily="18" charset="0"/>
              </a:rPr>
              <a:t>towards others, near and far, especially the less fortunate; and</a:t>
            </a:r>
            <a:r>
              <a:rPr lang="en-GB" altLang="en-US" sz="2400" b="1" dirty="0">
                <a:solidFill>
                  <a:srgbClr val="000000"/>
                </a:solidFill>
                <a:cs typeface="Times New Roman" panose="02020603050405020304" pitchFamily="18" charset="0"/>
              </a:rPr>
              <a:t> </a:t>
            </a:r>
            <a:r>
              <a:rPr lang="en-GB" altLang="en-US" sz="2000" b="1" dirty="0">
                <a:solidFill>
                  <a:srgbClr val="0070C0"/>
                </a:solidFill>
                <a:cs typeface="Times New Roman" panose="02020603050405020304" pitchFamily="18" charset="0"/>
              </a:rPr>
              <a:t>loving</a:t>
            </a:r>
            <a:r>
              <a:rPr lang="en-GB" altLang="en-US" sz="2400" b="1" dirty="0">
                <a:solidFill>
                  <a:srgbClr val="6264C8"/>
                </a:solidFill>
                <a:cs typeface="Times New Roman" panose="02020603050405020304" pitchFamily="18" charset="0"/>
              </a:rPr>
              <a:t> </a:t>
            </a:r>
            <a:r>
              <a:rPr lang="en-GB" altLang="en-US" sz="2000" dirty="0">
                <a:solidFill>
                  <a:srgbClr val="000000"/>
                </a:solidFill>
                <a:cs typeface="Times New Roman" panose="02020603050405020304" pitchFamily="18" charset="0"/>
              </a:rPr>
              <a:t>by their just actions and forgiving words. </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6449E"/>
                </a:solidFill>
                <a:cs typeface="Times New Roman" panose="02020603050405020304" pitchFamily="18" charset="0"/>
              </a:rPr>
              <a:t>Faith-filled </a:t>
            </a:r>
            <a:r>
              <a:rPr lang="en-GB" altLang="en-US" sz="2000" dirty="0">
                <a:solidFill>
                  <a:srgbClr val="000000"/>
                </a:solidFill>
                <a:cs typeface="Times New Roman" panose="02020603050405020304" pitchFamily="18" charset="0"/>
              </a:rPr>
              <a:t>in their beliefs and</a:t>
            </a:r>
            <a:r>
              <a:rPr lang="en-GB" altLang="en-US" sz="2000" dirty="0">
                <a:solidFill>
                  <a:srgbClr val="6264C8"/>
                </a:solidFill>
                <a:cs typeface="Times New Roman" panose="02020603050405020304" pitchFamily="18" charset="0"/>
              </a:rPr>
              <a:t> </a:t>
            </a:r>
            <a:r>
              <a:rPr lang="en-GB" altLang="en-US" sz="2000" b="1" dirty="0">
                <a:solidFill>
                  <a:srgbClr val="06449E"/>
                </a:solidFill>
                <a:cs typeface="Times New Roman" panose="02020603050405020304" pitchFamily="18" charset="0"/>
              </a:rPr>
              <a:t>hopefu</a:t>
            </a:r>
            <a:r>
              <a:rPr lang="en-GB" altLang="en-US" sz="2000" b="1" dirty="0">
                <a:solidFill>
                  <a:srgbClr val="0070C0"/>
                </a:solidFill>
                <a:cs typeface="Times New Roman" panose="02020603050405020304" pitchFamily="18" charset="0"/>
              </a:rPr>
              <a:t>l</a:t>
            </a:r>
            <a:r>
              <a:rPr lang="en-GB" altLang="en-US" sz="2000" b="1" dirty="0">
                <a:solidFill>
                  <a:srgbClr val="6264C8"/>
                </a:solidFill>
                <a:cs typeface="Times New Roman" panose="02020603050405020304" pitchFamily="18" charset="0"/>
              </a:rPr>
              <a:t> </a:t>
            </a:r>
            <a:r>
              <a:rPr lang="en-GB" altLang="en-US" sz="2000" dirty="0">
                <a:solidFill>
                  <a:srgbClr val="000000"/>
                </a:solidFill>
                <a:cs typeface="Times New Roman" panose="02020603050405020304" pitchFamily="18" charset="0"/>
              </a:rPr>
              <a:t>for the future. </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6449E"/>
                </a:solidFill>
                <a:cs typeface="Times New Roman" panose="02020603050405020304" pitchFamily="18" charset="0"/>
              </a:rPr>
              <a:t>Eloquent</a:t>
            </a:r>
            <a:r>
              <a:rPr lang="en-GB" altLang="en-US" sz="2000" b="1" dirty="0">
                <a:solidFill>
                  <a:srgbClr val="548DD4"/>
                </a:solidFill>
                <a:cs typeface="Times New Roman" panose="02020603050405020304" pitchFamily="18" charset="0"/>
              </a:rPr>
              <a:t> </a:t>
            </a:r>
            <a:r>
              <a:rPr lang="en-GB" altLang="en-US" sz="2000" dirty="0">
                <a:solidFill>
                  <a:srgbClr val="000000"/>
                </a:solidFill>
                <a:cs typeface="Times New Roman" panose="02020603050405020304" pitchFamily="18" charset="0"/>
              </a:rPr>
              <a:t>and</a:t>
            </a:r>
            <a:r>
              <a:rPr lang="en-GB" altLang="en-US" sz="2000" b="1" dirty="0">
                <a:solidFill>
                  <a:srgbClr val="000000"/>
                </a:solidFill>
                <a:cs typeface="Times New Roman" panose="02020603050405020304" pitchFamily="18" charset="0"/>
              </a:rPr>
              <a:t> </a:t>
            </a:r>
            <a:r>
              <a:rPr lang="en-GB" altLang="en-US" sz="2000" b="1" dirty="0">
                <a:solidFill>
                  <a:srgbClr val="06449E"/>
                </a:solidFill>
                <a:cs typeface="Times New Roman" panose="02020603050405020304" pitchFamily="18" charset="0"/>
              </a:rPr>
              <a:t>truthful</a:t>
            </a:r>
            <a:r>
              <a:rPr lang="en-GB" altLang="en-US" sz="2000" b="1" dirty="0">
                <a:solidFill>
                  <a:srgbClr val="6264C8"/>
                </a:solidFill>
                <a:cs typeface="Times New Roman" panose="02020603050405020304" pitchFamily="18" charset="0"/>
              </a:rPr>
              <a:t> </a:t>
            </a:r>
            <a:r>
              <a:rPr lang="en-GB" altLang="en-US" sz="2000" dirty="0">
                <a:solidFill>
                  <a:srgbClr val="000000"/>
                </a:solidFill>
                <a:cs typeface="Times New Roman" panose="02020603050405020304" pitchFamily="18" charset="0"/>
              </a:rPr>
              <a:t>in what they say of themselves, the relations between people, and the world. </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6449E"/>
                </a:solidFill>
                <a:cs typeface="Times New Roman" panose="02020603050405020304" pitchFamily="18" charset="0"/>
              </a:rPr>
              <a:t>Learned</a:t>
            </a:r>
            <a:r>
              <a:rPr lang="en-GB" altLang="en-US" sz="2000" dirty="0">
                <a:solidFill>
                  <a:srgbClr val="000000"/>
                </a:solidFill>
                <a:cs typeface="Times New Roman" panose="02020603050405020304" pitchFamily="18" charset="0"/>
              </a:rPr>
              <a:t>, finding God in all things; and</a:t>
            </a:r>
            <a:r>
              <a:rPr lang="en-GB" altLang="en-US" sz="2000" b="1" dirty="0">
                <a:solidFill>
                  <a:srgbClr val="6264C8"/>
                </a:solidFill>
                <a:cs typeface="Times New Roman" panose="02020603050405020304" pitchFamily="18" charset="0"/>
              </a:rPr>
              <a:t> </a:t>
            </a:r>
            <a:r>
              <a:rPr lang="en-GB" altLang="en-US" sz="2000" b="1" dirty="0">
                <a:solidFill>
                  <a:srgbClr val="06449E"/>
                </a:solidFill>
                <a:cs typeface="Times New Roman" panose="02020603050405020304" pitchFamily="18" charset="0"/>
              </a:rPr>
              <a:t>wise</a:t>
            </a:r>
            <a:r>
              <a:rPr lang="en-GB" altLang="en-US" sz="2000" b="1" dirty="0">
                <a:solidFill>
                  <a:srgbClr val="6264C8"/>
                </a:solidFill>
                <a:cs typeface="Times New Roman" panose="02020603050405020304" pitchFamily="18" charset="0"/>
              </a:rPr>
              <a:t> </a:t>
            </a:r>
            <a:r>
              <a:rPr lang="en-GB" altLang="en-US" sz="2000" dirty="0">
                <a:solidFill>
                  <a:srgbClr val="000000"/>
                </a:solidFill>
                <a:cs typeface="Times New Roman" panose="02020603050405020304" pitchFamily="18" charset="0"/>
              </a:rPr>
              <a:t>in the ways they use their learning for the common good. </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6449E"/>
                </a:solidFill>
                <a:cs typeface="Times New Roman" panose="02020603050405020304" pitchFamily="18" charset="0"/>
              </a:rPr>
              <a:t>Curious</a:t>
            </a:r>
            <a:r>
              <a:rPr lang="en-GB" altLang="en-US" sz="2000" b="1" dirty="0">
                <a:solidFill>
                  <a:srgbClr val="000000"/>
                </a:solidFill>
                <a:cs typeface="Times New Roman" panose="02020603050405020304" pitchFamily="18" charset="0"/>
              </a:rPr>
              <a:t> </a:t>
            </a:r>
            <a:r>
              <a:rPr lang="en-GB" altLang="en-US" sz="2000" dirty="0">
                <a:solidFill>
                  <a:srgbClr val="000000"/>
                </a:solidFill>
                <a:cs typeface="Times New Roman" panose="02020603050405020304" pitchFamily="18" charset="0"/>
              </a:rPr>
              <a:t>about everything; and</a:t>
            </a:r>
            <a:r>
              <a:rPr lang="en-GB" altLang="en-US" sz="2000" b="1" dirty="0">
                <a:solidFill>
                  <a:srgbClr val="000000"/>
                </a:solidFill>
                <a:cs typeface="Times New Roman" panose="02020603050405020304" pitchFamily="18" charset="0"/>
              </a:rPr>
              <a:t> </a:t>
            </a:r>
            <a:r>
              <a:rPr lang="en-GB" altLang="en-US" sz="2000" b="1" dirty="0">
                <a:solidFill>
                  <a:srgbClr val="06449E"/>
                </a:solidFill>
                <a:cs typeface="Times New Roman" panose="02020603050405020304" pitchFamily="18" charset="0"/>
              </a:rPr>
              <a:t>active </a:t>
            </a:r>
            <a:r>
              <a:rPr lang="en-GB" altLang="en-US" sz="2000" dirty="0">
                <a:solidFill>
                  <a:srgbClr val="000000"/>
                </a:solidFill>
                <a:cs typeface="Times New Roman" panose="02020603050405020304" pitchFamily="18" charset="0"/>
              </a:rPr>
              <a:t>in their engagement with the world, changing what they can for the better. </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6449E"/>
                </a:solidFill>
                <a:cs typeface="Times New Roman" panose="02020603050405020304" pitchFamily="18" charset="0"/>
              </a:rPr>
              <a:t>Intentional</a:t>
            </a:r>
            <a:r>
              <a:rPr lang="en-GB" altLang="en-US" sz="2000" dirty="0">
                <a:latin typeface="Times New Roman" panose="02020603050405020304" pitchFamily="18" charset="0"/>
                <a:cs typeface="Times New Roman" panose="02020603050405020304" pitchFamily="18" charset="0"/>
              </a:rPr>
              <a:t> </a:t>
            </a:r>
            <a:r>
              <a:rPr lang="en-GB" altLang="en-US" sz="2000" dirty="0">
                <a:solidFill>
                  <a:srgbClr val="000000"/>
                </a:solidFill>
                <a:cs typeface="Times New Roman" panose="02020603050405020304" pitchFamily="18" charset="0"/>
              </a:rPr>
              <a:t>in the way they live and use the resources of the earth, guided by conscience; and</a:t>
            </a:r>
            <a:r>
              <a:rPr lang="en-GB" altLang="en-US" sz="2000" b="1" dirty="0">
                <a:solidFill>
                  <a:srgbClr val="06449E"/>
                </a:solidFill>
                <a:cs typeface="Times New Roman" panose="02020603050405020304" pitchFamily="18" charset="0"/>
              </a:rPr>
              <a:t> prophetic </a:t>
            </a:r>
            <a:r>
              <a:rPr lang="en-GB" altLang="en-US" sz="2000" dirty="0">
                <a:solidFill>
                  <a:srgbClr val="000000"/>
                </a:solidFill>
                <a:cs typeface="Times New Roman" panose="02020603050405020304" pitchFamily="18" charset="0"/>
              </a:rPr>
              <a:t>in the example they set to others.</a:t>
            </a:r>
            <a:endParaRPr lang="en-GB" altLang="en-US" sz="2000" dirty="0">
              <a:latin typeface="Times New Roman" panose="02020603050405020304" pitchFamily="18" charset="0"/>
              <a:cs typeface="Times New Roman" panose="02020603050405020304" pitchFamily="18" charset="0"/>
            </a:endParaRPr>
          </a:p>
          <a:p>
            <a:pPr marL="0" indent="0">
              <a:buNone/>
            </a:pPr>
            <a:r>
              <a:rPr lang="en-GB" altLang="en-US" sz="2000" b="1" dirty="0">
                <a:solidFill>
                  <a:srgbClr val="000000"/>
                </a:solidFill>
                <a:cs typeface="Times New Roman" panose="02020603050405020304" pitchFamily="18" charset="0"/>
              </a:rPr>
              <a:t> </a:t>
            </a:r>
            <a:endParaRPr lang="en-GB" altLang="en-US" sz="2000" dirty="0">
              <a:latin typeface="Times New Roman" panose="02020603050405020304" pitchFamily="18" charset="0"/>
              <a:cs typeface="Times New Roman" panose="02020603050405020304" pitchFamily="18" charset="0"/>
            </a:endParaRPr>
          </a:p>
          <a:p>
            <a:pPr marL="0" indent="0">
              <a:buNone/>
            </a:pPr>
            <a:endParaRPr lang="en-GB" altLang="en-US" dirty="0"/>
          </a:p>
        </p:txBody>
      </p:sp>
      <p:pic>
        <p:nvPicPr>
          <p:cNvPr id="75779" name="Picture 5" descr="Image result for st marys lugwardine">
            <a:hlinkClick r:id="rId2"/>
            <a:extLst>
              <a:ext uri="{FF2B5EF4-FFF2-40B4-BE49-F238E27FC236}">
                <a16:creationId xmlns:a16="http://schemas.microsoft.com/office/drawing/2014/main" id="{FA94898A-5422-9847-8B1D-404428AD1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276" y="5468938"/>
            <a:ext cx="9620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57696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6B8F-BDF7-3E45-BEFC-306C26EC1F74}"/>
              </a:ext>
            </a:extLst>
          </p:cNvPr>
          <p:cNvSpPr>
            <a:spLocks noGrp="1"/>
          </p:cNvSpPr>
          <p:nvPr>
            <p:ph type="title"/>
          </p:nvPr>
        </p:nvSpPr>
        <p:spPr>
          <a:xfrm>
            <a:off x="391584" y="381000"/>
            <a:ext cx="8596668" cy="1320800"/>
          </a:xfrm>
        </p:spPr>
        <p:txBody>
          <a:bodyPr>
            <a:normAutofit/>
          </a:bodyPr>
          <a:lstStyle/>
          <a:p>
            <a:r>
              <a:rPr lang="en-US" sz="4000" b="1" dirty="0" smtClean="0"/>
              <a:t>What are the virtue pairs &amp; </a:t>
            </a:r>
            <a:r>
              <a:rPr lang="en-US" sz="4000" b="1" dirty="0"/>
              <a:t>why do we use them?</a:t>
            </a:r>
          </a:p>
        </p:txBody>
      </p:sp>
      <p:sp>
        <p:nvSpPr>
          <p:cNvPr id="3" name="Content Placeholder 2">
            <a:extLst>
              <a:ext uri="{FF2B5EF4-FFF2-40B4-BE49-F238E27FC236}">
                <a16:creationId xmlns:a16="http://schemas.microsoft.com/office/drawing/2014/main" id="{A820403A-1887-B04D-8109-CD2088AA3D44}"/>
              </a:ext>
            </a:extLst>
          </p:cNvPr>
          <p:cNvSpPr>
            <a:spLocks noGrp="1"/>
          </p:cNvSpPr>
          <p:nvPr>
            <p:ph idx="1"/>
          </p:nvPr>
        </p:nvSpPr>
        <p:spPr>
          <a:xfrm>
            <a:off x="677333" y="2160589"/>
            <a:ext cx="8721499" cy="4375122"/>
          </a:xfrm>
        </p:spPr>
        <p:txBody>
          <a:bodyPr>
            <a:normAutofit fontScale="92500" lnSpcReduction="10000"/>
          </a:bodyPr>
          <a:lstStyle/>
          <a:p>
            <a:r>
              <a:rPr lang="en-US" sz="2800" dirty="0"/>
              <a:t>The virtues originate from the intellectual and moral virtues.</a:t>
            </a:r>
          </a:p>
          <a:p>
            <a:r>
              <a:rPr lang="en-US" sz="2800" dirty="0"/>
              <a:t>These pairs come from Jesuit schools to try to articulate the Gospel virtues.</a:t>
            </a:r>
          </a:p>
          <a:p>
            <a:r>
              <a:rPr lang="en-US" sz="2800" dirty="0"/>
              <a:t>The Archdiocese want all it’s schools to promote and </a:t>
            </a:r>
            <a:r>
              <a:rPr lang="en-US" sz="2800" b="1" u="sng" dirty="0">
                <a:solidFill>
                  <a:srgbClr val="FF0000"/>
                </a:solidFill>
              </a:rPr>
              <a:t>TEACH</a:t>
            </a:r>
            <a:r>
              <a:rPr lang="en-US" sz="2800" dirty="0">
                <a:solidFill>
                  <a:srgbClr val="FF0000"/>
                </a:solidFill>
              </a:rPr>
              <a:t> </a:t>
            </a:r>
            <a:r>
              <a:rPr lang="en-US" sz="2800" dirty="0"/>
              <a:t>our students these virtues.</a:t>
            </a:r>
          </a:p>
          <a:p>
            <a:r>
              <a:rPr lang="en-GB" sz="2800" dirty="0"/>
              <a:t>The virtues are not, of course, unique to Catholic schools – these words come from our tradition </a:t>
            </a:r>
            <a:r>
              <a:rPr lang="en-GB" sz="2800" b="1" dirty="0">
                <a:solidFill>
                  <a:srgbClr val="FF0000"/>
                </a:solidFill>
              </a:rPr>
              <a:t>but are fundamentally human virtues shared by all human beings!</a:t>
            </a:r>
            <a:endParaRPr lang="en-US" sz="2800" b="1" dirty="0">
              <a:solidFill>
                <a:srgbClr val="FF0000"/>
              </a:solidFill>
            </a:endParaRPr>
          </a:p>
        </p:txBody>
      </p:sp>
    </p:spTree>
    <p:extLst>
      <p:ext uri="{BB962C8B-B14F-4D97-AF65-F5344CB8AC3E}">
        <p14:creationId xmlns:p14="http://schemas.microsoft.com/office/powerpoint/2010/main" val="1621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B6E-35FA-9542-80FC-5D5455A8DF36}"/>
              </a:ext>
            </a:extLst>
          </p:cNvPr>
          <p:cNvSpPr>
            <a:spLocks noGrp="1"/>
          </p:cNvSpPr>
          <p:nvPr>
            <p:ph type="title"/>
          </p:nvPr>
        </p:nvSpPr>
        <p:spPr/>
        <p:txBody>
          <a:bodyPr>
            <a:normAutofit/>
          </a:bodyPr>
          <a:lstStyle/>
          <a:p>
            <a:r>
              <a:rPr lang="en-US" sz="5400" b="1" dirty="0" smtClean="0"/>
              <a:t>Discussion</a:t>
            </a:r>
            <a:endParaRPr lang="en-US" sz="5400" b="1" dirty="0"/>
          </a:p>
        </p:txBody>
      </p:sp>
      <p:sp>
        <p:nvSpPr>
          <p:cNvPr id="3" name="Content Placeholder 2">
            <a:extLst>
              <a:ext uri="{FF2B5EF4-FFF2-40B4-BE49-F238E27FC236}">
                <a16:creationId xmlns:a16="http://schemas.microsoft.com/office/drawing/2014/main" id="{2F523349-13B5-8740-9F53-7A7F4F2063AD}"/>
              </a:ext>
            </a:extLst>
          </p:cNvPr>
          <p:cNvSpPr>
            <a:spLocks noGrp="1"/>
          </p:cNvSpPr>
          <p:nvPr>
            <p:ph idx="1"/>
          </p:nvPr>
        </p:nvSpPr>
        <p:spPr>
          <a:xfrm>
            <a:off x="320146" y="1589089"/>
            <a:ext cx="8953856" cy="4797424"/>
          </a:xfrm>
        </p:spPr>
        <p:txBody>
          <a:bodyPr>
            <a:normAutofit/>
          </a:bodyPr>
          <a:lstStyle/>
          <a:p>
            <a:pPr marL="0" indent="0">
              <a:buNone/>
            </a:pPr>
            <a:r>
              <a:rPr lang="en-US" sz="2800" b="1" dirty="0"/>
              <a:t>Within your </a:t>
            </a:r>
            <a:r>
              <a:rPr lang="en-US" sz="2800" b="1" dirty="0" smtClean="0"/>
              <a:t>groups, </a:t>
            </a:r>
            <a:r>
              <a:rPr lang="en-US" sz="2800" b="1" dirty="0"/>
              <a:t>discuss how the selected virtues can be a positive factor and a strength in:</a:t>
            </a:r>
          </a:p>
          <a:p>
            <a:r>
              <a:rPr lang="en-US" sz="2800" b="1" u="sng" dirty="0">
                <a:solidFill>
                  <a:srgbClr val="002060"/>
                </a:solidFill>
              </a:rPr>
              <a:t>Your </a:t>
            </a:r>
            <a:r>
              <a:rPr lang="en-US" sz="2800" b="1" u="sng" dirty="0" smtClean="0">
                <a:solidFill>
                  <a:srgbClr val="002060"/>
                </a:solidFill>
              </a:rPr>
              <a:t>teaching / Your role as a teacher</a:t>
            </a:r>
            <a:endParaRPr lang="en-US" sz="2800" b="1" u="sng" dirty="0">
              <a:solidFill>
                <a:srgbClr val="002060"/>
              </a:solidFill>
            </a:endParaRPr>
          </a:p>
          <a:p>
            <a:pPr marL="0" indent="0">
              <a:buNone/>
            </a:pPr>
            <a:endParaRPr lang="en-US" sz="2000" dirty="0"/>
          </a:p>
          <a:p>
            <a:pPr marL="0" indent="0" algn="ctr">
              <a:buNone/>
            </a:pPr>
            <a:r>
              <a:rPr lang="en-US" sz="3600" b="1" dirty="0" smtClean="0">
                <a:solidFill>
                  <a:schemeClr val="accent2"/>
                </a:solidFill>
              </a:rPr>
              <a:t>Compassionate and Loving</a:t>
            </a:r>
            <a:endParaRPr lang="en-US" sz="3600" b="1" dirty="0">
              <a:solidFill>
                <a:schemeClr val="accent2"/>
              </a:solidFill>
            </a:endParaRPr>
          </a:p>
          <a:p>
            <a:pPr marL="0" indent="0" algn="ctr">
              <a:buNone/>
            </a:pPr>
            <a:r>
              <a:rPr lang="en-US" sz="3600" b="1" dirty="0">
                <a:solidFill>
                  <a:srgbClr val="0070C0"/>
                </a:solidFill>
              </a:rPr>
              <a:t>Grateful and </a:t>
            </a:r>
            <a:r>
              <a:rPr lang="en-US" sz="3600" b="1" dirty="0" smtClean="0">
                <a:solidFill>
                  <a:srgbClr val="0070C0"/>
                </a:solidFill>
              </a:rPr>
              <a:t>Generous</a:t>
            </a:r>
          </a:p>
          <a:p>
            <a:pPr marL="0" indent="0" algn="ctr">
              <a:buNone/>
            </a:pPr>
            <a:r>
              <a:rPr lang="en-US" sz="3600" b="1" dirty="0" smtClean="0">
                <a:solidFill>
                  <a:srgbClr val="FF0000"/>
                </a:solidFill>
              </a:rPr>
              <a:t>Attentive and Discerning</a:t>
            </a:r>
          </a:p>
          <a:p>
            <a:pPr marL="0" indent="0" algn="ctr">
              <a:buNone/>
            </a:pPr>
            <a:r>
              <a:rPr lang="en-US" sz="3600" b="1" dirty="0" smtClean="0">
                <a:solidFill>
                  <a:srgbClr val="7030A0"/>
                </a:solidFill>
              </a:rPr>
              <a:t>Intentional and Prophetic</a:t>
            </a:r>
          </a:p>
          <a:p>
            <a:pPr marL="0" indent="0" algn="ctr">
              <a:buNone/>
            </a:pPr>
            <a:endParaRPr lang="en-US" sz="3600" b="1" dirty="0" smtClean="0">
              <a:solidFill>
                <a:schemeClr val="accent2"/>
              </a:solidFill>
            </a:endParaRPr>
          </a:p>
          <a:p>
            <a:pPr marL="0" indent="0" algn="ctr">
              <a:buNone/>
            </a:pPr>
            <a:endParaRPr lang="en-US" sz="3600" b="1" dirty="0">
              <a:solidFill>
                <a:schemeClr val="accent2"/>
              </a:solidFill>
            </a:endParaRPr>
          </a:p>
        </p:txBody>
      </p:sp>
    </p:spTree>
    <p:extLst>
      <p:ext uri="{BB962C8B-B14F-4D97-AF65-F5344CB8AC3E}">
        <p14:creationId xmlns:p14="http://schemas.microsoft.com/office/powerpoint/2010/main" val="3762543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B6E-35FA-9542-80FC-5D5455A8DF36}"/>
              </a:ext>
            </a:extLst>
          </p:cNvPr>
          <p:cNvSpPr>
            <a:spLocks noGrp="1"/>
          </p:cNvSpPr>
          <p:nvPr>
            <p:ph type="title"/>
          </p:nvPr>
        </p:nvSpPr>
        <p:spPr>
          <a:xfrm>
            <a:off x="677334" y="609600"/>
            <a:ext cx="8596668" cy="933450"/>
          </a:xfrm>
        </p:spPr>
        <p:txBody>
          <a:bodyPr>
            <a:normAutofit/>
          </a:bodyPr>
          <a:lstStyle/>
          <a:p>
            <a:pPr algn="ctr"/>
            <a:r>
              <a:rPr lang="en-US" sz="5400" b="1" dirty="0" smtClean="0"/>
              <a:t>Discussion</a:t>
            </a:r>
            <a:endParaRPr lang="en-US" sz="5400" b="1" dirty="0"/>
          </a:p>
        </p:txBody>
      </p:sp>
      <p:sp>
        <p:nvSpPr>
          <p:cNvPr id="3" name="Content Placeholder 2">
            <a:extLst>
              <a:ext uri="{FF2B5EF4-FFF2-40B4-BE49-F238E27FC236}">
                <a16:creationId xmlns:a16="http://schemas.microsoft.com/office/drawing/2014/main" id="{2F523349-13B5-8740-9F53-7A7F4F2063AD}"/>
              </a:ext>
            </a:extLst>
          </p:cNvPr>
          <p:cNvSpPr>
            <a:spLocks noGrp="1"/>
          </p:cNvSpPr>
          <p:nvPr>
            <p:ph idx="1"/>
          </p:nvPr>
        </p:nvSpPr>
        <p:spPr>
          <a:xfrm>
            <a:off x="320146" y="1543050"/>
            <a:ext cx="8953856" cy="4557713"/>
          </a:xfrm>
        </p:spPr>
        <p:txBody>
          <a:bodyPr>
            <a:normAutofit lnSpcReduction="10000"/>
          </a:bodyPr>
          <a:lstStyle/>
          <a:p>
            <a:pPr marL="0" indent="0" algn="ctr">
              <a:buNone/>
            </a:pPr>
            <a:r>
              <a:rPr lang="en-US" sz="3600" b="1" dirty="0" smtClean="0">
                <a:solidFill>
                  <a:srgbClr val="FF0000"/>
                </a:solidFill>
              </a:rPr>
              <a:t>Groupings</a:t>
            </a:r>
          </a:p>
          <a:p>
            <a:pPr marL="0" indent="0">
              <a:buNone/>
            </a:pPr>
            <a:r>
              <a:rPr lang="en-US" sz="3600" b="1" dirty="0" smtClean="0">
                <a:solidFill>
                  <a:srgbClr val="002060"/>
                </a:solidFill>
              </a:rPr>
              <a:t>Ideally….</a:t>
            </a:r>
          </a:p>
          <a:p>
            <a:pPr marL="0" indent="0">
              <a:buNone/>
            </a:pPr>
            <a:endParaRPr lang="en-US" sz="3600" b="1" dirty="0" smtClean="0">
              <a:solidFill>
                <a:srgbClr val="002060"/>
              </a:solidFill>
            </a:endParaRPr>
          </a:p>
          <a:p>
            <a:pPr>
              <a:buFont typeface="Courier New" panose="02070309020205020404" pitchFamily="49" charset="0"/>
              <a:buChar char="o"/>
            </a:pPr>
            <a:r>
              <a:rPr lang="en-US" sz="3600" b="1" dirty="0" smtClean="0">
                <a:solidFill>
                  <a:srgbClr val="002060"/>
                </a:solidFill>
              </a:rPr>
              <a:t>groups should be between </a:t>
            </a:r>
            <a:r>
              <a:rPr lang="en-US" sz="3600" b="1" dirty="0" smtClean="0">
                <a:solidFill>
                  <a:srgbClr val="FF0000"/>
                </a:solidFill>
              </a:rPr>
              <a:t>4 and 6 </a:t>
            </a:r>
            <a:r>
              <a:rPr lang="en-US" sz="3600" b="1" dirty="0" smtClean="0">
                <a:solidFill>
                  <a:srgbClr val="002060"/>
                </a:solidFill>
              </a:rPr>
              <a:t>in number</a:t>
            </a:r>
          </a:p>
          <a:p>
            <a:pPr marL="0" indent="0">
              <a:buNone/>
            </a:pPr>
            <a:endParaRPr lang="en-US" sz="3600" b="1" dirty="0" smtClean="0">
              <a:solidFill>
                <a:srgbClr val="002060"/>
              </a:solidFill>
            </a:endParaRPr>
          </a:p>
          <a:p>
            <a:pPr>
              <a:buFont typeface="Courier New" panose="02070309020205020404" pitchFamily="49" charset="0"/>
              <a:buChar char="o"/>
            </a:pPr>
            <a:r>
              <a:rPr lang="en-US" sz="3600" b="1" dirty="0">
                <a:solidFill>
                  <a:srgbClr val="002060"/>
                </a:solidFill>
              </a:rPr>
              <a:t>g</a:t>
            </a:r>
            <a:r>
              <a:rPr lang="en-US" sz="3600" b="1" dirty="0" smtClean="0">
                <a:solidFill>
                  <a:srgbClr val="002060"/>
                </a:solidFill>
              </a:rPr>
              <a:t>roups should be </a:t>
            </a:r>
            <a:r>
              <a:rPr lang="en-US" sz="3600" b="1" dirty="0" smtClean="0">
                <a:solidFill>
                  <a:srgbClr val="FF0000"/>
                </a:solidFill>
              </a:rPr>
              <a:t>cross-curricular</a:t>
            </a:r>
          </a:p>
          <a:p>
            <a:pPr>
              <a:buFont typeface="Courier New" panose="02070309020205020404" pitchFamily="49" charset="0"/>
              <a:buChar char="o"/>
            </a:pPr>
            <a:endParaRPr lang="en-US" sz="3600" b="1" dirty="0">
              <a:solidFill>
                <a:srgbClr val="002060"/>
              </a:solidFill>
            </a:endParaRPr>
          </a:p>
          <a:p>
            <a:pPr>
              <a:buFont typeface="Courier New" panose="02070309020205020404" pitchFamily="49" charset="0"/>
              <a:buChar char="o"/>
            </a:pPr>
            <a:endParaRPr lang="en-US" sz="3600" b="1" dirty="0" smtClean="0">
              <a:solidFill>
                <a:srgbClr val="002060"/>
              </a:solidFill>
            </a:endParaRPr>
          </a:p>
          <a:p>
            <a:pPr marL="0" indent="0" algn="ctr">
              <a:buNone/>
            </a:pPr>
            <a:endParaRPr lang="en-US" sz="3600" b="1" dirty="0">
              <a:solidFill>
                <a:schemeClr val="accent2"/>
              </a:solidFill>
            </a:endParaRPr>
          </a:p>
        </p:txBody>
      </p:sp>
    </p:spTree>
    <p:extLst>
      <p:ext uri="{BB962C8B-B14F-4D97-AF65-F5344CB8AC3E}">
        <p14:creationId xmlns:p14="http://schemas.microsoft.com/office/powerpoint/2010/main" val="142385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Mustard Tree Images – Browse 6,616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15" y="0"/>
            <a:ext cx="12103767" cy="2400657"/>
          </a:xfrm>
          <a:prstGeom prst="rect">
            <a:avLst/>
          </a:prstGeom>
          <a:noFill/>
        </p:spPr>
        <p:txBody>
          <a:bodyPr wrap="square" rtlCol="0">
            <a:spAutoFit/>
          </a:bodyPr>
          <a:lstStyle/>
          <a:p>
            <a:r>
              <a:rPr lang="en-GB" sz="3000" b="1" dirty="0">
                <a:latin typeface="Romana BT" panose="02020603060705020204" pitchFamily="18" charset="0"/>
              </a:rPr>
              <a:t>Jesus said to His disciples, </a:t>
            </a:r>
          </a:p>
          <a:p>
            <a:r>
              <a:rPr lang="en-GB" sz="3000" b="1" dirty="0">
                <a:latin typeface="Romana BT" panose="02020603060705020204" pitchFamily="18" charset="0"/>
              </a:rPr>
              <a:t>“What can we say the kingdom of God is like? It is like a mustard </a:t>
            </a:r>
            <a:r>
              <a:rPr lang="en-GB" sz="3000" b="1" dirty="0" smtClean="0">
                <a:latin typeface="Romana BT" panose="02020603060705020204" pitchFamily="18" charset="0"/>
              </a:rPr>
              <a:t>seed which, at the time of its sowing in the soil, is the smallest of all the seeds on earth; yet once it is sown, it grows into the biggest shrub of them all and puts out big branches so that the birds of the air can shelter in its shade.” Mark 4:30-32 </a:t>
            </a:r>
          </a:p>
        </p:txBody>
      </p:sp>
    </p:spTree>
    <p:extLst>
      <p:ext uri="{BB962C8B-B14F-4D97-AF65-F5344CB8AC3E}">
        <p14:creationId xmlns:p14="http://schemas.microsoft.com/office/powerpoint/2010/main" val="243595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ndara" panose="020E0502030303020204" pitchFamily="34" charset="0"/>
              </a:rPr>
              <a:t>St Mary’s…</a:t>
            </a:r>
            <a:endParaRPr lang="en-GB" dirty="0">
              <a:latin typeface="Candara" panose="020E0502030303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039" y="2635102"/>
            <a:ext cx="2746245" cy="2978701"/>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grpSp>
        <p:nvGrpSpPr>
          <p:cNvPr id="47" name="Group 46"/>
          <p:cNvGrpSpPr/>
          <p:nvPr/>
        </p:nvGrpSpPr>
        <p:grpSpPr>
          <a:xfrm>
            <a:off x="866909" y="1865661"/>
            <a:ext cx="10585914" cy="4496907"/>
            <a:chOff x="463786" y="1876000"/>
            <a:chExt cx="10585914" cy="4496907"/>
          </a:xfrm>
        </p:grpSpPr>
        <p:sp>
          <p:nvSpPr>
            <p:cNvPr id="5" name="TextBox 4"/>
            <p:cNvSpPr txBox="1"/>
            <p:nvPr/>
          </p:nvSpPr>
          <p:spPr>
            <a:xfrm>
              <a:off x="7790575" y="1876000"/>
              <a:ext cx="2592199" cy="769441"/>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Strong reputation locally</a:t>
              </a:r>
              <a:endParaRPr lang="en-GB" sz="2200" dirty="0">
                <a:solidFill>
                  <a:schemeClr val="accent5">
                    <a:lumMod val="50000"/>
                  </a:schemeClr>
                </a:solidFill>
                <a:latin typeface="Candara" panose="020E0502030303020204" pitchFamily="34" charset="0"/>
              </a:endParaRPr>
            </a:p>
          </p:txBody>
        </p:sp>
        <p:sp>
          <p:nvSpPr>
            <p:cNvPr id="6" name="TextBox 5"/>
            <p:cNvSpPr txBox="1"/>
            <p:nvPr/>
          </p:nvSpPr>
          <p:spPr>
            <a:xfrm>
              <a:off x="8457501" y="3814244"/>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Good results</a:t>
              </a:r>
              <a:endParaRPr lang="en-GB" sz="2200" dirty="0">
                <a:solidFill>
                  <a:schemeClr val="accent5">
                    <a:lumMod val="50000"/>
                  </a:schemeClr>
                </a:solidFill>
                <a:latin typeface="Candara" panose="020E0502030303020204" pitchFamily="34" charset="0"/>
              </a:endParaRPr>
            </a:p>
          </p:txBody>
        </p:sp>
        <p:sp>
          <p:nvSpPr>
            <p:cNvPr id="7" name="TextBox 6"/>
            <p:cNvSpPr txBox="1"/>
            <p:nvPr/>
          </p:nvSpPr>
          <p:spPr>
            <a:xfrm>
              <a:off x="7794770" y="5603466"/>
              <a:ext cx="2592199" cy="769441"/>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Popular choice with prospective parents</a:t>
              </a:r>
              <a:endParaRPr lang="en-GB" sz="2200" dirty="0">
                <a:solidFill>
                  <a:schemeClr val="accent5">
                    <a:lumMod val="50000"/>
                  </a:schemeClr>
                </a:solidFill>
                <a:latin typeface="Candara" panose="020E0502030303020204" pitchFamily="34" charset="0"/>
              </a:endParaRPr>
            </a:p>
          </p:txBody>
        </p:sp>
        <p:sp>
          <p:nvSpPr>
            <p:cNvPr id="8" name="TextBox 7"/>
            <p:cNvSpPr txBox="1"/>
            <p:nvPr/>
          </p:nvSpPr>
          <p:spPr>
            <a:xfrm>
              <a:off x="1729529" y="2026236"/>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Uniform</a:t>
              </a:r>
              <a:endParaRPr lang="en-GB" sz="2200" dirty="0">
                <a:solidFill>
                  <a:schemeClr val="accent5">
                    <a:lumMod val="50000"/>
                  </a:schemeClr>
                </a:solidFill>
                <a:latin typeface="Candara" panose="020E0502030303020204" pitchFamily="34" charset="0"/>
              </a:endParaRPr>
            </a:p>
          </p:txBody>
        </p:sp>
        <p:sp>
          <p:nvSpPr>
            <p:cNvPr id="9" name="TextBox 8"/>
            <p:cNvSpPr txBox="1"/>
            <p:nvPr/>
          </p:nvSpPr>
          <p:spPr>
            <a:xfrm>
              <a:off x="463786" y="3814244"/>
              <a:ext cx="2882354"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Well regarded post - 16</a:t>
              </a:r>
              <a:endParaRPr lang="en-GB" sz="2200" dirty="0">
                <a:solidFill>
                  <a:schemeClr val="accent5">
                    <a:lumMod val="50000"/>
                  </a:schemeClr>
                </a:solidFill>
                <a:latin typeface="Candara" panose="020E0502030303020204" pitchFamily="34" charset="0"/>
              </a:endParaRPr>
            </a:p>
          </p:txBody>
        </p:sp>
        <p:sp>
          <p:nvSpPr>
            <p:cNvPr id="10" name="TextBox 9"/>
            <p:cNvSpPr txBox="1"/>
            <p:nvPr/>
          </p:nvSpPr>
          <p:spPr>
            <a:xfrm>
              <a:off x="1729529" y="5772744"/>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Oversubscribed</a:t>
              </a:r>
              <a:endParaRPr lang="en-GB" sz="2200" dirty="0">
                <a:solidFill>
                  <a:schemeClr val="accent5">
                    <a:lumMod val="50000"/>
                  </a:schemeClr>
                </a:solidFill>
                <a:latin typeface="Candara" panose="020E0502030303020204" pitchFamily="34" charset="0"/>
              </a:endParaRPr>
            </a:p>
          </p:txBody>
        </p:sp>
        <p:cxnSp>
          <p:nvCxnSpPr>
            <p:cNvPr id="27" name="Straight Arrow Connector 26"/>
            <p:cNvCxnSpPr/>
            <p:nvPr/>
          </p:nvCxnSpPr>
          <p:spPr>
            <a:xfrm flipV="1">
              <a:off x="6361471" y="2241679"/>
              <a:ext cx="1337187" cy="649005"/>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05600" y="3932736"/>
              <a:ext cx="1651819" cy="9695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88916" y="4974788"/>
              <a:ext cx="1409742" cy="87392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168877" y="4758813"/>
              <a:ext cx="816079" cy="84465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430000" y="3984736"/>
              <a:ext cx="1377974" cy="4495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4413645" y="2379522"/>
              <a:ext cx="787621" cy="43147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421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900" y="2338739"/>
            <a:ext cx="10515600" cy="1797033"/>
          </a:xfrm>
        </p:spPr>
        <p:txBody>
          <a:bodyPr/>
          <a:lstStyle/>
          <a:p>
            <a:r>
              <a:rPr lang="en-GB" dirty="0">
                <a:latin typeface="Candara" panose="020E0502030303020204" pitchFamily="34" charset="0"/>
              </a:rPr>
              <a:t>St. Mary’s exists to serve the Catholic communities of Hereford, Ross, Ledbury, Leominster and surrounding areas. </a:t>
            </a:r>
            <a:r>
              <a:rPr lang="en-GB" dirty="0" smtClean="0">
                <a:latin typeface="Candara" panose="020E0502030303020204" pitchFamily="34" charset="0"/>
              </a:rPr>
              <a:t/>
            </a:r>
            <a:br>
              <a:rPr lang="en-GB" dirty="0" smtClean="0">
                <a:latin typeface="Candara" panose="020E0502030303020204" pitchFamily="34" charset="0"/>
              </a:rPr>
            </a:br>
            <a:r>
              <a:rPr lang="en-GB" dirty="0" smtClean="0"/>
              <a:t/>
            </a:r>
            <a:br>
              <a:rPr lang="en-GB" dirty="0" smtClean="0"/>
            </a:br>
            <a:r>
              <a:rPr lang="en-GB" b="1" dirty="0">
                <a:latin typeface="Candara" panose="020E0502030303020204" pitchFamily="34" charset="0"/>
              </a:rPr>
              <a:t>We are here to educate the children in a community which has Gospel values, traditions and beliefs of the Roman Catholic Faith as the kernel of its ethos.</a:t>
            </a:r>
          </a:p>
        </p:txBody>
      </p:sp>
      <p:sp>
        <p:nvSpPr>
          <p:cNvPr id="4" name="Title 3"/>
          <p:cNvSpPr>
            <a:spLocks noGrp="1"/>
          </p:cNvSpPr>
          <p:nvPr>
            <p:ph type="title"/>
          </p:nvPr>
        </p:nvSpPr>
        <p:spPr/>
        <p:txBody>
          <a:bodyPr/>
          <a:lstStyle/>
          <a:p>
            <a:r>
              <a:rPr lang="en-GB" dirty="0" smtClean="0"/>
              <a:t>Our Mission Statement</a:t>
            </a:r>
            <a:endParaRPr lang="en-GB" dirty="0"/>
          </a:p>
        </p:txBody>
      </p:sp>
    </p:spTree>
    <p:extLst>
      <p:ext uri="{BB962C8B-B14F-4D97-AF65-F5344CB8AC3E}">
        <p14:creationId xmlns:p14="http://schemas.microsoft.com/office/powerpoint/2010/main" val="38176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121" y="1910901"/>
            <a:ext cx="10515600" cy="4040253"/>
          </a:xfrm>
        </p:spPr>
        <p:txBody>
          <a:bodyPr>
            <a:normAutofit/>
          </a:bodyPr>
          <a:lstStyle/>
          <a:p>
            <a:r>
              <a:rPr lang="en-GB" dirty="0">
                <a:latin typeface="Candara" panose="020E0502030303020204" pitchFamily="34" charset="0"/>
              </a:rPr>
              <a:t>To develop an understanding and love of the Catholic faith in our school community enabling all to grow in the appreciation that the school is a community of believers.</a:t>
            </a:r>
          </a:p>
          <a:p>
            <a:r>
              <a:rPr lang="en-GB" dirty="0">
                <a:latin typeface="Candara" panose="020E0502030303020204" pitchFamily="34" charset="0"/>
              </a:rPr>
              <a:t>To value the contribution that all staff bring, knowing that together we strive to build the Kingdom of God.</a:t>
            </a:r>
          </a:p>
          <a:p>
            <a:r>
              <a:rPr lang="en-GB" dirty="0">
                <a:latin typeface="Candara" panose="020E0502030303020204" pitchFamily="34" charset="0"/>
              </a:rPr>
              <a:t>To foster the integration of various aspects of human development – spiritual, moral, emotional, social, physical and intellectual.</a:t>
            </a:r>
          </a:p>
          <a:p>
            <a:r>
              <a:rPr lang="en-GB" dirty="0">
                <a:latin typeface="Candara" panose="020E0502030303020204" pitchFamily="34" charset="0"/>
              </a:rPr>
              <a:t>To maintain practical support, guidance and affirmation for all in the school community.</a:t>
            </a:r>
          </a:p>
          <a:p>
            <a:r>
              <a:rPr lang="en-GB" dirty="0">
                <a:latin typeface="Candara" panose="020E0502030303020204" pitchFamily="34" charset="0"/>
              </a:rPr>
              <a:t>To prepare pupils for their future life in today’s world.</a:t>
            </a:r>
          </a:p>
          <a:p>
            <a:pPr marL="0" indent="0">
              <a:buNone/>
            </a:pPr>
            <a:endParaRPr lang="en-GB" dirty="0"/>
          </a:p>
        </p:txBody>
      </p:sp>
      <p:sp>
        <p:nvSpPr>
          <p:cNvPr id="4" name="Title 3"/>
          <p:cNvSpPr>
            <a:spLocks noGrp="1"/>
          </p:cNvSpPr>
          <p:nvPr>
            <p:ph type="title"/>
          </p:nvPr>
        </p:nvSpPr>
        <p:spPr/>
        <p:txBody>
          <a:bodyPr/>
          <a:lstStyle/>
          <a:p>
            <a:r>
              <a:rPr lang="en-GB" dirty="0" smtClean="0"/>
              <a:t>The mission of the school is:</a:t>
            </a:r>
            <a:endParaRPr lang="en-GB" dirty="0"/>
          </a:p>
        </p:txBody>
      </p:sp>
    </p:spTree>
    <p:extLst>
      <p:ext uri="{BB962C8B-B14F-4D97-AF65-F5344CB8AC3E}">
        <p14:creationId xmlns:p14="http://schemas.microsoft.com/office/powerpoint/2010/main" val="39341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Candara" panose="020E0502030303020204" pitchFamily="34" charset="0"/>
            </a:endParaRPr>
          </a:p>
        </p:txBody>
      </p:sp>
      <p:grpSp>
        <p:nvGrpSpPr>
          <p:cNvPr id="47" name="Group 46"/>
          <p:cNvGrpSpPr/>
          <p:nvPr/>
        </p:nvGrpSpPr>
        <p:grpSpPr>
          <a:xfrm>
            <a:off x="866909" y="1865661"/>
            <a:ext cx="10585914" cy="4327631"/>
            <a:chOff x="463786" y="1876000"/>
            <a:chExt cx="10585914" cy="4327631"/>
          </a:xfrm>
        </p:grpSpPr>
        <p:sp>
          <p:nvSpPr>
            <p:cNvPr id="5" name="TextBox 4"/>
            <p:cNvSpPr txBox="1"/>
            <p:nvPr/>
          </p:nvSpPr>
          <p:spPr>
            <a:xfrm>
              <a:off x="7790575" y="1876000"/>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Foster</a:t>
              </a:r>
              <a:endParaRPr lang="en-GB" sz="2200" dirty="0">
                <a:solidFill>
                  <a:schemeClr val="accent5">
                    <a:lumMod val="50000"/>
                  </a:schemeClr>
                </a:solidFill>
                <a:latin typeface="Candara" panose="020E0502030303020204" pitchFamily="34" charset="0"/>
              </a:endParaRPr>
            </a:p>
          </p:txBody>
        </p:sp>
        <p:sp>
          <p:nvSpPr>
            <p:cNvPr id="6" name="TextBox 5"/>
            <p:cNvSpPr txBox="1"/>
            <p:nvPr/>
          </p:nvSpPr>
          <p:spPr>
            <a:xfrm>
              <a:off x="8457501" y="3814244"/>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Prepare</a:t>
              </a:r>
              <a:endParaRPr lang="en-GB" sz="2200" dirty="0">
                <a:solidFill>
                  <a:schemeClr val="accent5">
                    <a:lumMod val="50000"/>
                  </a:schemeClr>
                </a:solidFill>
                <a:latin typeface="Candara" panose="020E0502030303020204" pitchFamily="34" charset="0"/>
              </a:endParaRPr>
            </a:p>
          </p:txBody>
        </p:sp>
        <p:sp>
          <p:nvSpPr>
            <p:cNvPr id="7" name="TextBox 6"/>
            <p:cNvSpPr txBox="1"/>
            <p:nvPr/>
          </p:nvSpPr>
          <p:spPr>
            <a:xfrm>
              <a:off x="7794770" y="5603466"/>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Develop</a:t>
              </a:r>
              <a:endParaRPr lang="en-GB" sz="2200" dirty="0">
                <a:solidFill>
                  <a:schemeClr val="accent5">
                    <a:lumMod val="50000"/>
                  </a:schemeClr>
                </a:solidFill>
                <a:latin typeface="Candara" panose="020E0502030303020204" pitchFamily="34" charset="0"/>
              </a:endParaRPr>
            </a:p>
          </p:txBody>
        </p:sp>
        <p:sp>
          <p:nvSpPr>
            <p:cNvPr id="8" name="TextBox 7"/>
            <p:cNvSpPr txBox="1"/>
            <p:nvPr/>
          </p:nvSpPr>
          <p:spPr>
            <a:xfrm>
              <a:off x="1729529" y="2026236"/>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Love</a:t>
              </a:r>
              <a:endParaRPr lang="en-GB" sz="2200" dirty="0">
                <a:solidFill>
                  <a:schemeClr val="accent5">
                    <a:lumMod val="50000"/>
                  </a:schemeClr>
                </a:solidFill>
                <a:latin typeface="Candara" panose="020E0502030303020204" pitchFamily="34" charset="0"/>
              </a:endParaRPr>
            </a:p>
          </p:txBody>
        </p:sp>
        <p:sp>
          <p:nvSpPr>
            <p:cNvPr id="9" name="TextBox 8"/>
            <p:cNvSpPr txBox="1"/>
            <p:nvPr/>
          </p:nvSpPr>
          <p:spPr>
            <a:xfrm>
              <a:off x="463786" y="3814244"/>
              <a:ext cx="2882354"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Grow</a:t>
              </a:r>
              <a:endParaRPr lang="en-GB" sz="2200" dirty="0">
                <a:solidFill>
                  <a:schemeClr val="accent5">
                    <a:lumMod val="50000"/>
                  </a:schemeClr>
                </a:solidFill>
                <a:latin typeface="Candara" panose="020E0502030303020204" pitchFamily="34" charset="0"/>
              </a:endParaRPr>
            </a:p>
          </p:txBody>
        </p:sp>
        <p:sp>
          <p:nvSpPr>
            <p:cNvPr id="10" name="TextBox 9"/>
            <p:cNvSpPr txBox="1"/>
            <p:nvPr/>
          </p:nvSpPr>
          <p:spPr>
            <a:xfrm>
              <a:off x="1729529" y="5772744"/>
              <a:ext cx="2592199" cy="430887"/>
            </a:xfrm>
            <a:prstGeom prst="rect">
              <a:avLst/>
            </a:prstGeom>
            <a:solidFill>
              <a:srgbClr val="FFC000"/>
            </a:solidFill>
            <a:ln w="28575">
              <a:solidFill>
                <a:srgbClr val="002060"/>
              </a:solidFill>
            </a:ln>
          </p:spPr>
          <p:txBody>
            <a:bodyPr wrap="square" rtlCol="0">
              <a:spAutoFit/>
            </a:bodyPr>
            <a:lstStyle/>
            <a:p>
              <a:pPr algn="ctr"/>
              <a:r>
                <a:rPr lang="en-GB" sz="2200" dirty="0" smtClean="0">
                  <a:solidFill>
                    <a:schemeClr val="accent5">
                      <a:lumMod val="50000"/>
                    </a:schemeClr>
                  </a:solidFill>
                  <a:latin typeface="Candara" panose="020E0502030303020204" pitchFamily="34" charset="0"/>
                </a:rPr>
                <a:t>Value</a:t>
              </a:r>
              <a:endParaRPr lang="en-GB" sz="2200" dirty="0">
                <a:solidFill>
                  <a:schemeClr val="accent5">
                    <a:lumMod val="50000"/>
                  </a:schemeClr>
                </a:solidFill>
                <a:latin typeface="Candara" panose="020E0502030303020204" pitchFamily="34" charset="0"/>
              </a:endParaRPr>
            </a:p>
          </p:txBody>
        </p:sp>
        <p:cxnSp>
          <p:nvCxnSpPr>
            <p:cNvPr id="27" name="Straight Arrow Connector 26"/>
            <p:cNvCxnSpPr/>
            <p:nvPr/>
          </p:nvCxnSpPr>
          <p:spPr>
            <a:xfrm flipV="1">
              <a:off x="6361471" y="2241679"/>
              <a:ext cx="1337187" cy="649005"/>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05600" y="3932736"/>
              <a:ext cx="1651819" cy="9695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88916" y="4974788"/>
              <a:ext cx="1409742" cy="87392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168877" y="4758813"/>
              <a:ext cx="816079" cy="84465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430000" y="3984736"/>
              <a:ext cx="1377974" cy="4495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4413645" y="2379522"/>
              <a:ext cx="787621" cy="43147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5228747" y="2681874"/>
            <a:ext cx="1879976" cy="2576683"/>
          </a:xfrm>
          <a:prstGeom prst="ellipse">
            <a:avLst/>
          </a:prstGeom>
          <a:solidFill>
            <a:srgbClr val="002060"/>
          </a:solidFill>
          <a:ln w="76200">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solidFill>
                  <a:srgbClr val="FFC000"/>
                </a:solidFill>
              </a:rPr>
              <a:t>‘</a:t>
            </a:r>
            <a:r>
              <a:rPr lang="en-GB" sz="2000" b="1" dirty="0" smtClean="0">
                <a:solidFill>
                  <a:srgbClr val="FFC000"/>
                </a:solidFill>
                <a:latin typeface="Candara" panose="020E0502030303020204" pitchFamily="34" charset="0"/>
              </a:rPr>
              <a:t>MISSION’</a:t>
            </a:r>
            <a:endParaRPr lang="en-GB" sz="2000" b="1" dirty="0">
              <a:solidFill>
                <a:srgbClr val="FFC000"/>
              </a:solidFill>
              <a:latin typeface="Candara" panose="020E0502030303020204" pitchFamily="34" charset="0"/>
            </a:endParaRPr>
          </a:p>
        </p:txBody>
      </p:sp>
    </p:spTree>
    <p:extLst>
      <p:ext uri="{BB962C8B-B14F-4D97-AF65-F5344CB8AC3E}">
        <p14:creationId xmlns:p14="http://schemas.microsoft.com/office/powerpoint/2010/main" val="293461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066" y="2087071"/>
            <a:ext cx="10515600" cy="3365774"/>
          </a:xfrm>
        </p:spPr>
        <p:txBody>
          <a:bodyPr/>
          <a:lstStyle/>
          <a:p>
            <a:r>
              <a:rPr lang="en-GB" dirty="0">
                <a:latin typeface="Candara" panose="020E0502030303020204" pitchFamily="34" charset="0"/>
              </a:rPr>
              <a:t>Have an R.E. Programme which encourages faith development and meets the directives of Church authorities.</a:t>
            </a:r>
          </a:p>
          <a:p>
            <a:r>
              <a:rPr lang="en-GB" dirty="0">
                <a:latin typeface="Candara" panose="020E0502030303020204" pitchFamily="34" charset="0"/>
              </a:rPr>
              <a:t>Have opportunities to experience what it is to be part of a Worshipping Community.</a:t>
            </a:r>
          </a:p>
          <a:p>
            <a:r>
              <a:rPr lang="en-GB" dirty="0">
                <a:latin typeface="Candara" panose="020E0502030303020204" pitchFamily="34" charset="0"/>
              </a:rPr>
              <a:t>Develop appropriate systems whereby each individual feels a sense of justice, love and value.</a:t>
            </a:r>
          </a:p>
          <a:p>
            <a:r>
              <a:rPr lang="en-GB" dirty="0">
                <a:latin typeface="Candara" panose="020E0502030303020204" pitchFamily="34" charset="0"/>
              </a:rPr>
              <a:t>Support initiatives which train pupils to develop as independent young adults able to take responsibility.</a:t>
            </a:r>
          </a:p>
          <a:p>
            <a:r>
              <a:rPr lang="en-GB" dirty="0">
                <a:latin typeface="Candara" panose="020E0502030303020204" pitchFamily="34" charset="0"/>
              </a:rPr>
              <a:t>Co-operate in the formation of meaningful cross-curricular links.  </a:t>
            </a:r>
          </a:p>
          <a:p>
            <a:endParaRPr lang="en-GB" dirty="0"/>
          </a:p>
        </p:txBody>
      </p:sp>
      <p:sp>
        <p:nvSpPr>
          <p:cNvPr id="4" name="Title 3"/>
          <p:cNvSpPr>
            <a:spLocks noGrp="1"/>
          </p:cNvSpPr>
          <p:nvPr>
            <p:ph type="title"/>
          </p:nvPr>
        </p:nvSpPr>
        <p:spPr/>
        <p:txBody>
          <a:bodyPr/>
          <a:lstStyle/>
          <a:p>
            <a:r>
              <a:rPr lang="en-GB" dirty="0" smtClean="0"/>
              <a:t>To achieve these aims the School will:</a:t>
            </a:r>
            <a:endParaRPr lang="en-GB" dirty="0"/>
          </a:p>
        </p:txBody>
      </p:sp>
    </p:spTree>
    <p:extLst>
      <p:ext uri="{BB962C8B-B14F-4D97-AF65-F5344CB8AC3E}">
        <p14:creationId xmlns:p14="http://schemas.microsoft.com/office/powerpoint/2010/main" val="415766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7A9A-4EB3-6344-8B9A-8A5D2ED1DD2E}"/>
              </a:ext>
            </a:extLst>
          </p:cNvPr>
          <p:cNvSpPr>
            <a:spLocks noGrp="1"/>
          </p:cNvSpPr>
          <p:nvPr>
            <p:ph type="ctrTitle"/>
          </p:nvPr>
        </p:nvSpPr>
        <p:spPr>
          <a:xfrm>
            <a:off x="6094855" y="1261331"/>
            <a:ext cx="3497565" cy="3002662"/>
          </a:xfrm>
        </p:spPr>
        <p:txBody>
          <a:bodyPr vert="horz" lIns="91440" tIns="45720" rIns="91440" bIns="45720" rtlCol="0">
            <a:normAutofit/>
          </a:bodyPr>
          <a:lstStyle/>
          <a:p>
            <a:pPr algn="l"/>
            <a:r>
              <a:rPr lang="en-US" sz="4400" b="1"/>
              <a:t>Spirituality Inset</a:t>
            </a:r>
          </a:p>
        </p:txBody>
      </p:sp>
      <p:sp>
        <p:nvSpPr>
          <p:cNvPr id="3" name="Subtitle 2">
            <a:extLst>
              <a:ext uri="{FF2B5EF4-FFF2-40B4-BE49-F238E27FC236}">
                <a16:creationId xmlns:a16="http://schemas.microsoft.com/office/drawing/2014/main" id="{84697E5B-81C4-B94E-9193-DE47B76651A7}"/>
              </a:ext>
            </a:extLst>
          </p:cNvPr>
          <p:cNvSpPr>
            <a:spLocks noGrp="1"/>
          </p:cNvSpPr>
          <p:nvPr>
            <p:ph type="subTitle" idx="1"/>
          </p:nvPr>
        </p:nvSpPr>
        <p:spPr>
          <a:xfrm>
            <a:off x="6094374" y="4263992"/>
            <a:ext cx="3498045" cy="1325857"/>
          </a:xfrm>
        </p:spPr>
        <p:txBody>
          <a:bodyPr>
            <a:normAutofit/>
          </a:bodyPr>
          <a:lstStyle/>
          <a:p>
            <a:pPr algn="l"/>
            <a:r>
              <a:rPr lang="en-US" dirty="0"/>
              <a:t>17</a:t>
            </a:r>
            <a:r>
              <a:rPr lang="en-US" baseline="30000" dirty="0"/>
              <a:t>th</a:t>
            </a:r>
            <a:r>
              <a:rPr lang="en-US" dirty="0"/>
              <a:t> April 2024</a:t>
            </a:r>
          </a:p>
        </p:txBody>
      </p:sp>
      <p:sp>
        <p:nvSpPr>
          <p:cNvPr id="72" name="Isosceles Triangle 62">
            <a:extLst>
              <a:ext uri="{FF2B5EF4-FFF2-40B4-BE49-F238E27FC236}">
                <a16:creationId xmlns:a16="http://schemas.microsoft.com/office/drawing/2014/main" id="{AA330523-F25B-4007-B3E5-ABB5637D1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3BF67359-869C-1942-B174-E67B89C3BCEA}"/>
              </a:ext>
            </a:extLst>
          </p:cNvPr>
          <p:cNvPicPr>
            <a:picLocks noChangeAspect="1"/>
          </p:cNvPicPr>
          <p:nvPr/>
        </p:nvPicPr>
        <p:blipFill>
          <a:blip r:embed="rId2"/>
          <a:stretch>
            <a:fillRect/>
          </a:stretch>
        </p:blipFill>
        <p:spPr>
          <a:xfrm>
            <a:off x="1429751" y="1261330"/>
            <a:ext cx="4346205" cy="4335340"/>
          </a:xfrm>
          <a:prstGeom prst="rect">
            <a:avLst/>
          </a:prstGeom>
        </p:spPr>
      </p:pic>
      <p:sp>
        <p:nvSpPr>
          <p:cNvPr id="25" name="TextBox 24">
            <a:extLst>
              <a:ext uri="{FF2B5EF4-FFF2-40B4-BE49-F238E27FC236}">
                <a16:creationId xmlns:a16="http://schemas.microsoft.com/office/drawing/2014/main" id="{959C950C-C918-A14F-8DAB-5D111BEC8F98}"/>
              </a:ext>
            </a:extLst>
          </p:cNvPr>
          <p:cNvSpPr txBox="1"/>
          <p:nvPr/>
        </p:nvSpPr>
        <p:spPr>
          <a:xfrm>
            <a:off x="3957638" y="4672013"/>
            <a:ext cx="571500" cy="100684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6" name="TextBox 85">
            <a:extLst>
              <a:ext uri="{FF2B5EF4-FFF2-40B4-BE49-F238E27FC236}">
                <a16:creationId xmlns:a16="http://schemas.microsoft.com/office/drawing/2014/main" id="{20E0648C-A4AB-DB43-89FE-2949324F90D3}"/>
              </a:ext>
            </a:extLst>
          </p:cNvPr>
          <p:cNvSpPr txBox="1"/>
          <p:nvPr/>
        </p:nvSpPr>
        <p:spPr>
          <a:xfrm rot="5400000">
            <a:off x="3439929" y="4935904"/>
            <a:ext cx="571500" cy="100684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7" name="Picture 25" descr="Image result for st marys lugwardine">
            <a:hlinkClick r:id="rId3"/>
            <a:extLst>
              <a:ext uri="{FF2B5EF4-FFF2-40B4-BE49-F238E27FC236}">
                <a16:creationId xmlns:a16="http://schemas.microsoft.com/office/drawing/2014/main" id="{3A856F3E-1842-E64B-9383-29F31AACE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510" y="5150905"/>
            <a:ext cx="6683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0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0565C35A-C6FA-4269-822E-6DB5B9C488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F8BBEF76-F066-4551-8A87-AAFD9969E5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7E701E2-9884-4313-A922-224D075A7C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5E397A22-38A0-4816-926B-740F8E189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B41D911B-1F2A-43C3-BDE4-77A1F3D854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A429A86E-CFC2-4521-9A58-DF4BF96D95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41DC778F-EF1A-4C1B-B1AD-BA37A74E5D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2" name="Rectangle 71">
            <a:extLst>
              <a:ext uri="{FF2B5EF4-FFF2-40B4-BE49-F238E27FC236}">
                <a16:creationId xmlns:a16="http://schemas.microsoft.com/office/drawing/2014/main" id="{613FCDB4-670C-4568-96EE-093382A9E6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8C231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FDB7492F-18EB-CF4A-B0CC-54F9FE56FA6E}"/>
              </a:ext>
            </a:extLst>
          </p:cNvPr>
          <p:cNvPicPr>
            <a:picLocks noChangeAspect="1"/>
          </p:cNvPicPr>
          <p:nvPr/>
        </p:nvPicPr>
        <p:blipFill rotWithShape="1">
          <a:blip r:embed="rId2"/>
          <a:srcRect t="9179" r="1" b="1"/>
          <a:stretch/>
        </p:blipFill>
        <p:spPr>
          <a:xfrm>
            <a:off x="643467" y="643467"/>
            <a:ext cx="10905066" cy="5571066"/>
          </a:xfrm>
          <a:prstGeom prst="rect">
            <a:avLst/>
          </a:prstGeom>
        </p:spPr>
      </p:pic>
    </p:spTree>
    <p:extLst>
      <p:ext uri="{BB962C8B-B14F-4D97-AF65-F5344CB8AC3E}">
        <p14:creationId xmlns:p14="http://schemas.microsoft.com/office/powerpoint/2010/main" val="382477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705</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Calibri</vt:lpstr>
      <vt:lpstr>Calibri Light</vt:lpstr>
      <vt:lpstr>Candara</vt:lpstr>
      <vt:lpstr>Courier New</vt:lpstr>
      <vt:lpstr>Romana BT</vt:lpstr>
      <vt:lpstr>Times New Roman</vt:lpstr>
      <vt:lpstr>Trebuchet MS</vt:lpstr>
      <vt:lpstr>Wingdings</vt:lpstr>
      <vt:lpstr>Wingdings 3</vt:lpstr>
      <vt:lpstr>Office Theme</vt:lpstr>
      <vt:lpstr>Facet</vt:lpstr>
      <vt:lpstr>Spirituality Twilight</vt:lpstr>
      <vt:lpstr>PowerPoint Presentation</vt:lpstr>
      <vt:lpstr>St Mary’s…</vt:lpstr>
      <vt:lpstr>Our Mission Statement</vt:lpstr>
      <vt:lpstr>The mission of the school is:</vt:lpstr>
      <vt:lpstr>PowerPoint Presentation</vt:lpstr>
      <vt:lpstr>To achieve these aims the School will:</vt:lpstr>
      <vt:lpstr>Spirituality Inset</vt:lpstr>
      <vt:lpstr>PowerPoint Presentation</vt:lpstr>
      <vt:lpstr>PowerPoint Presentation</vt:lpstr>
      <vt:lpstr>What are the virtue pairs &amp; why do we use them?</vt:lpstr>
      <vt:lpstr>Discussion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Turley</dc:creator>
  <cp:lastModifiedBy>S Warde</cp:lastModifiedBy>
  <cp:revision>57</cp:revision>
  <dcterms:created xsi:type="dcterms:W3CDTF">2023-11-24T13:54:07Z</dcterms:created>
  <dcterms:modified xsi:type="dcterms:W3CDTF">2024-04-24T14:17:40Z</dcterms:modified>
</cp:coreProperties>
</file>